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8"/>
  </p:notesMasterIdLst>
  <p:handoutMasterIdLst>
    <p:handoutMasterId r:id="rId39"/>
  </p:handoutMasterIdLst>
  <p:sldIdLst>
    <p:sldId id="256" r:id="rId5"/>
    <p:sldId id="283" r:id="rId6"/>
    <p:sldId id="313" r:id="rId7"/>
    <p:sldId id="293" r:id="rId8"/>
    <p:sldId id="294" r:id="rId9"/>
    <p:sldId id="295" r:id="rId10"/>
    <p:sldId id="260" r:id="rId11"/>
    <p:sldId id="289" r:id="rId12"/>
    <p:sldId id="264" r:id="rId13"/>
    <p:sldId id="269" r:id="rId14"/>
    <p:sldId id="296" r:id="rId15"/>
    <p:sldId id="287" r:id="rId16"/>
    <p:sldId id="298" r:id="rId17"/>
    <p:sldId id="300" r:id="rId18"/>
    <p:sldId id="301" r:id="rId19"/>
    <p:sldId id="307" r:id="rId20"/>
    <p:sldId id="315" r:id="rId21"/>
    <p:sldId id="305" r:id="rId22"/>
    <p:sldId id="299" r:id="rId23"/>
    <p:sldId id="303" r:id="rId24"/>
    <p:sldId id="304" r:id="rId25"/>
    <p:sldId id="302" r:id="rId26"/>
    <p:sldId id="274" r:id="rId27"/>
    <p:sldId id="308" r:id="rId28"/>
    <p:sldId id="288" r:id="rId29"/>
    <p:sldId id="309" r:id="rId30"/>
    <p:sldId id="280" r:id="rId31"/>
    <p:sldId id="312" r:id="rId32"/>
    <p:sldId id="310" r:id="rId33"/>
    <p:sldId id="317" r:id="rId34"/>
    <p:sldId id="281" r:id="rId35"/>
    <p:sldId id="278" r:id="rId36"/>
    <p:sldId id="2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90E"/>
    <a:srgbClr val="000640"/>
    <a:srgbClr val="010A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5" autoAdjust="0"/>
    <p:restoredTop sz="96238" autoAdjust="0"/>
  </p:normalViewPr>
  <p:slideViewPr>
    <p:cSldViewPr snapToGrid="0" snapToObjects="1">
      <p:cViewPr>
        <p:scale>
          <a:sx n="90" d="100"/>
          <a:sy n="90" d="100"/>
        </p:scale>
        <p:origin x="-2244" y="-594"/>
      </p:cViewPr>
      <p:guideLst>
        <p:guide orient="horz" pos="2160"/>
        <p:guide pos="2880"/>
      </p:guideLst>
    </p:cSldViewPr>
  </p:slideViewPr>
  <p:outlineViewPr>
    <p:cViewPr>
      <p:scale>
        <a:sx n="33" d="100"/>
        <a:sy n="33" d="100"/>
      </p:scale>
      <p:origin x="0" y="9390"/>
    </p:cViewPr>
  </p:outlineViewPr>
  <p:notesTextViewPr>
    <p:cViewPr>
      <p:scale>
        <a:sx n="100" d="100"/>
        <a:sy n="100" d="100"/>
      </p:scale>
      <p:origin x="0" y="0"/>
    </p:cViewPr>
  </p:notesTextViewPr>
  <p:sorterViewPr>
    <p:cViewPr>
      <p:scale>
        <a:sx n="149" d="100"/>
        <a:sy n="149" d="100"/>
      </p:scale>
      <p:origin x="0" y="11664"/>
    </p:cViewPr>
  </p:sorterViewPr>
  <p:notesViewPr>
    <p:cSldViewPr snapToGrid="0" snapToObjects="1">
      <p:cViewPr varScale="1">
        <p:scale>
          <a:sx n="50" d="100"/>
          <a:sy n="50" d="100"/>
        </p:scale>
        <p:origin x="-27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139E8D-CDB8-E041-9FE9-378F33C36519}" type="datetimeFigureOut">
              <a:rPr lang="nl-NL" smtClean="0"/>
              <a:t>4-11-2019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B3056C-9607-7B4E-BDBB-5ECFCBF4146D}" type="slidenum">
              <a:rPr lang="nl-NL" smtClean="0"/>
              <a:t>‹nr.›</a:t>
            </a:fld>
            <a:endParaRPr lang="nl-NL"/>
          </a:p>
        </p:txBody>
      </p:sp>
    </p:spTree>
    <p:extLst>
      <p:ext uri="{BB962C8B-B14F-4D97-AF65-F5344CB8AC3E}">
        <p14:creationId xmlns:p14="http://schemas.microsoft.com/office/powerpoint/2010/main" val="2511121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99251-31BC-7C44-9934-C388EBA99F6A}" type="datetimeFigureOut">
              <a:rPr lang="nl-NL" smtClean="0"/>
              <a:t>4-11-2019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07502-0AF3-9D4B-B169-88E138DF59DE}" type="slidenum">
              <a:rPr lang="nl-NL" smtClean="0"/>
              <a:t>‹nr.›</a:t>
            </a:fld>
            <a:endParaRPr lang="nl-NL"/>
          </a:p>
        </p:txBody>
      </p:sp>
    </p:spTree>
    <p:extLst>
      <p:ext uri="{BB962C8B-B14F-4D97-AF65-F5344CB8AC3E}">
        <p14:creationId xmlns:p14="http://schemas.microsoft.com/office/powerpoint/2010/main" val="30539087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Roalercoaster</a:t>
            </a:r>
            <a:r>
              <a:rPr lang="nl-NL" dirty="0" smtClean="0"/>
              <a:t> emoties; diagnose</a:t>
            </a:r>
            <a:r>
              <a:rPr lang="nl-NL" baseline="0" dirty="0" smtClean="0"/>
              <a:t> kanker, tot opluchting geen uitzaaiingen en “slechts” kanker</a:t>
            </a:r>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6</a:t>
            </a:fld>
            <a:endParaRPr lang="nl-NL"/>
          </a:p>
        </p:txBody>
      </p:sp>
    </p:spTree>
    <p:extLst>
      <p:ext uri="{BB962C8B-B14F-4D97-AF65-F5344CB8AC3E}">
        <p14:creationId xmlns:p14="http://schemas.microsoft.com/office/powerpoint/2010/main" val="356826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Samengevat wordt met de huidige kwaliteit mammografie ongeveer 40% van de recidieven door de mammografie opgespoord, ongeveer 40-50% wordt door de patiënt zelf bemerkt, en 10-20% door periodiek lichamelijk onderzoek. Een meta-analyse heeft laten zien dat het vroeg ontdekken van een recidief bij een asymptomatische patiënt tot een betere overleving leidt. Bij dit vroeg ontdekken speelt mammografie duidelijk een grotere rol dan periodiek lichamelijk onderzoek.</a:t>
            </a:r>
          </a:p>
          <a:p>
            <a:endParaRPr lang="nl-NL" dirty="0" smtClean="0"/>
          </a:p>
          <a:p>
            <a:r>
              <a:rPr lang="nl-NL" dirty="0" smtClean="0"/>
              <a:t>De American Society of </a:t>
            </a:r>
            <a:r>
              <a:rPr lang="nl-NL" dirty="0" err="1" smtClean="0"/>
              <a:t>Clinical</a:t>
            </a:r>
            <a:r>
              <a:rPr lang="nl-NL" dirty="0" smtClean="0"/>
              <a:t> </a:t>
            </a:r>
            <a:r>
              <a:rPr lang="nl-NL" dirty="0" err="1" smtClean="0"/>
              <a:t>Oncology</a:t>
            </a:r>
            <a:r>
              <a:rPr lang="nl-NL" dirty="0" smtClean="0"/>
              <a:t> is geen voorstander van nacontrole met MRI [</a:t>
            </a:r>
            <a:r>
              <a:rPr lang="nl-NL" dirty="0" err="1" smtClean="0"/>
              <a:t>Khatcheressian</a:t>
            </a:r>
            <a:r>
              <a:rPr lang="nl-NL" dirty="0" smtClean="0"/>
              <a:t>, 2006]. MRI speelt wel een rol bij </a:t>
            </a:r>
            <a:r>
              <a:rPr lang="nl-NL" dirty="0" err="1" smtClean="0"/>
              <a:t>problem</a:t>
            </a:r>
            <a:r>
              <a:rPr lang="nl-NL" dirty="0" smtClean="0"/>
              <a:t> </a:t>
            </a:r>
            <a:r>
              <a:rPr lang="nl-NL" dirty="0" err="1" smtClean="0"/>
              <a:t>solving</a:t>
            </a:r>
            <a:r>
              <a:rPr lang="nl-NL" dirty="0" smtClean="0"/>
              <a:t>, als het litteken niet met zekerheid van een recidief kan worden onderscheiden, bij ongebruikelijke postirradiatieverschijnselen, indien het </a:t>
            </a:r>
            <a:r>
              <a:rPr lang="nl-NL" dirty="0" err="1" smtClean="0"/>
              <a:t>tumorbed</a:t>
            </a:r>
            <a:r>
              <a:rPr lang="nl-NL" dirty="0" smtClean="0"/>
              <a:t> niet op de mammografie is af te beelden, en bij autologe borstreconstructies kan MRI een additionele rol spelen, omdat in deze situaties de negatief voorspellende waarde hoog is [</a:t>
            </a:r>
            <a:r>
              <a:rPr lang="nl-NL" dirty="0" err="1" smtClean="0"/>
              <a:t>Preda</a:t>
            </a:r>
            <a:r>
              <a:rPr lang="nl-NL" dirty="0" smtClean="0"/>
              <a:t>, 2006; </a:t>
            </a:r>
            <a:r>
              <a:rPr lang="nl-NL" dirty="0" err="1" smtClean="0"/>
              <a:t>Rieber</a:t>
            </a:r>
            <a:r>
              <a:rPr lang="nl-NL" dirty="0" smtClean="0"/>
              <a:t>, 2003].</a:t>
            </a:r>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20</a:t>
            </a:fld>
            <a:endParaRPr lang="nl-NL"/>
          </a:p>
        </p:txBody>
      </p:sp>
    </p:spTree>
    <p:extLst>
      <p:ext uri="{BB962C8B-B14F-4D97-AF65-F5344CB8AC3E}">
        <p14:creationId xmlns:p14="http://schemas.microsoft.com/office/powerpoint/2010/main" val="150535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effectLst/>
            </a:endParaRPr>
          </a:p>
          <a:p>
            <a:r>
              <a:rPr lang="nl-NL" dirty="0" smtClean="0">
                <a:effectLst/>
              </a:rPr>
              <a:t>Het risico op het ontwikkelen van afstandsmetastasen is gecorreleerd aan het primaire ziektestadium (T- en N-stadium) en wordt in gunstige zin beïnvloed door de behandeling van het primaire mammacarcinoom (chirurgie, radiotherapie, </a:t>
            </a:r>
            <a:r>
              <a:rPr lang="nl-NL" dirty="0" err="1" smtClean="0">
                <a:effectLst/>
              </a:rPr>
              <a:t>adjuvante</a:t>
            </a:r>
            <a:r>
              <a:rPr lang="nl-NL" dirty="0" smtClean="0">
                <a:effectLst/>
              </a:rPr>
              <a:t> systemische therapie). Het manifest worden van metastasen op afstand betekent dat de ziekte niet meer gecureerd kan worden [Harris, 1986]. De overleving van patiënten met detecteerbare asymptomatische afstandsmetastasen bleek gelijk aan die van een groep patiënten die symptomatische ziekte had [Joseph, 1998]. Er zijn 2 grote gerandomiseerde studies gedaan die de overleving vergeleken tussen patiënten die gevolgd werden met standaard controle vs. Patiënten die gevolgd werden met intensieve controle. De standaard controle bestond uit mammografie en lichamelijk onderzoek; bij de intensieve controle werd regelmatig volledig </a:t>
            </a:r>
            <a:r>
              <a:rPr lang="nl-NL" dirty="0" err="1" smtClean="0">
                <a:effectLst/>
              </a:rPr>
              <a:t>gestadiëerd</a:t>
            </a:r>
            <a:r>
              <a:rPr lang="nl-NL" dirty="0" smtClean="0">
                <a:effectLst/>
              </a:rPr>
              <a:t> skeletscintigrafie, X-thorax, met of zonder echo van de lever en laboratoriumonderzoek [</a:t>
            </a:r>
            <a:r>
              <a:rPr lang="nl-NL" dirty="0" err="1" smtClean="0">
                <a:effectLst/>
              </a:rPr>
              <a:t>Roselli</a:t>
            </a:r>
            <a:r>
              <a:rPr lang="nl-NL" dirty="0" smtClean="0">
                <a:effectLst/>
              </a:rPr>
              <a:t> del </a:t>
            </a:r>
            <a:r>
              <a:rPr lang="nl-NL" dirty="0" err="1" smtClean="0">
                <a:effectLst/>
              </a:rPr>
              <a:t>Turco</a:t>
            </a:r>
            <a:r>
              <a:rPr lang="nl-NL" dirty="0" smtClean="0">
                <a:effectLst/>
              </a:rPr>
              <a:t>, 1994; GIVIO investigators, 1994]. Beide studies lieten geen verschil in overleving zien. In de studie van de GIVIO investigators werd ook geen verschil gevonden in de kwaliteit van leven; in de studie van </a:t>
            </a:r>
            <a:r>
              <a:rPr lang="nl-NL" dirty="0" err="1" smtClean="0">
                <a:effectLst/>
              </a:rPr>
              <a:t>Roselli</a:t>
            </a:r>
            <a:r>
              <a:rPr lang="nl-NL" dirty="0" smtClean="0">
                <a:effectLst/>
              </a:rPr>
              <a:t> del </a:t>
            </a:r>
            <a:r>
              <a:rPr lang="nl-NL" dirty="0" err="1" smtClean="0">
                <a:effectLst/>
              </a:rPr>
              <a:t>Turco</a:t>
            </a:r>
            <a:r>
              <a:rPr lang="nl-NL" dirty="0" smtClean="0">
                <a:effectLst/>
              </a:rPr>
              <a:t> werd ook geen verschil gevonden in ziektevrije overleving. Deze twee </a:t>
            </a:r>
            <a:r>
              <a:rPr lang="nl-NL" dirty="0" err="1" smtClean="0">
                <a:effectLst/>
              </a:rPr>
              <a:t>RCT’s</a:t>
            </a:r>
            <a:r>
              <a:rPr lang="nl-NL" dirty="0" smtClean="0">
                <a:effectLst/>
              </a:rPr>
              <a:t> maakten deel uit van de </a:t>
            </a:r>
            <a:r>
              <a:rPr lang="nl-NL" dirty="0" err="1" smtClean="0">
                <a:effectLst/>
              </a:rPr>
              <a:t>Cochrane</a:t>
            </a:r>
            <a:r>
              <a:rPr lang="nl-NL" dirty="0" smtClean="0">
                <a:effectLst/>
              </a:rPr>
              <a:t> review van </a:t>
            </a:r>
            <a:r>
              <a:rPr lang="nl-NL" dirty="0" err="1" smtClean="0">
                <a:effectLst/>
              </a:rPr>
              <a:t>Rojas</a:t>
            </a:r>
            <a:r>
              <a:rPr lang="nl-NL" dirty="0" smtClean="0">
                <a:effectLst/>
              </a:rPr>
              <a:t> (2005). De conclusie was ook dat </a:t>
            </a:r>
            <a:r>
              <a:rPr lang="nl-NL" dirty="0" err="1" smtClean="0">
                <a:effectLst/>
              </a:rPr>
              <a:t>contoles</a:t>
            </a:r>
            <a:r>
              <a:rPr lang="nl-NL" dirty="0" smtClean="0">
                <a:effectLst/>
              </a:rPr>
              <a:t> bestaande uit mammografie en lichamelijk onderzoek even effectief zijn als veel intensievere controles met laboratoriumonderzoek en extra beeldvorming, zowel wat betreft overleving, ziektevrije overleving en kwaliteit van leven. Deze bevindingen werden nog eens bevestigd in een recentere review door Hayes (2007). </a:t>
            </a:r>
            <a:br>
              <a:rPr lang="nl-NL" dirty="0" smtClean="0">
                <a:effectLst/>
              </a:rPr>
            </a:br>
            <a:r>
              <a:rPr lang="nl-NL" dirty="0" smtClean="0">
                <a:effectLst/>
              </a:rPr>
              <a:t>De </a:t>
            </a:r>
            <a:r>
              <a:rPr lang="nl-NL" dirty="0" err="1" smtClean="0">
                <a:effectLst/>
              </a:rPr>
              <a:t>Cochrane</a:t>
            </a:r>
            <a:r>
              <a:rPr lang="nl-NL" dirty="0" smtClean="0">
                <a:effectLst/>
              </a:rPr>
              <a:t> review liet ook zien dat controle uitgevoerd door een getraind huisarts even effectief is als controle door de medisch specialist, met betrekking tot kwaliteit van leven en op tijd ontdekken van afstandsmetastasen. </a:t>
            </a:r>
          </a:p>
          <a:p>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21</a:t>
            </a:fld>
            <a:endParaRPr lang="nl-NL"/>
          </a:p>
        </p:txBody>
      </p:sp>
    </p:spTree>
    <p:extLst>
      <p:ext uri="{BB962C8B-B14F-4D97-AF65-F5344CB8AC3E}">
        <p14:creationId xmlns:p14="http://schemas.microsoft.com/office/powerpoint/2010/main" val="348254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Maak angst</a:t>
            </a:r>
            <a:r>
              <a:rPr lang="nl-NL" baseline="0" dirty="0" smtClean="0"/>
              <a:t> bespreekbaar- controledrang door angst</a:t>
            </a:r>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22</a:t>
            </a:fld>
            <a:endParaRPr lang="nl-NL"/>
          </a:p>
        </p:txBody>
      </p:sp>
    </p:spTree>
    <p:extLst>
      <p:ext uri="{BB962C8B-B14F-4D97-AF65-F5344CB8AC3E}">
        <p14:creationId xmlns:p14="http://schemas.microsoft.com/office/powerpoint/2010/main" val="2479778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25</a:t>
            </a:fld>
            <a:endParaRPr lang="nl-NL"/>
          </a:p>
        </p:txBody>
      </p:sp>
    </p:spTree>
    <p:extLst>
      <p:ext uri="{BB962C8B-B14F-4D97-AF65-F5344CB8AC3E}">
        <p14:creationId xmlns:p14="http://schemas.microsoft.com/office/powerpoint/2010/main" val="366700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vraag achter de vraag; hoe lang duurt het nog?</a:t>
            </a:r>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30</a:t>
            </a:fld>
            <a:endParaRPr lang="nl-NL"/>
          </a:p>
        </p:txBody>
      </p:sp>
    </p:spTree>
    <p:extLst>
      <p:ext uri="{BB962C8B-B14F-4D97-AF65-F5344CB8AC3E}">
        <p14:creationId xmlns:p14="http://schemas.microsoft.com/office/powerpoint/2010/main" val="67402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a:ln/>
        </p:spPr>
      </p:sp>
      <p:sp>
        <p:nvSpPr>
          <p:cNvPr id="68611" name="Tijdelijke aanduiding voor notities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endParaRPr lang="nl-NL" dirty="0"/>
          </a:p>
        </p:txBody>
      </p:sp>
      <p:sp>
        <p:nvSpPr>
          <p:cNvPr id="68612" name="Tijdelijke aanduiding voor dianumm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fld id="{AE3CDDED-1C10-DB4E-8806-D2BAF0121F40}" type="slidenum">
              <a:rPr lang="nl-NL"/>
              <a:pPr/>
              <a:t>31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ctr">
              <a:buNone/>
            </a:pPr>
            <a:r>
              <a:rPr lang="en-US" dirty="0" smtClean="0">
                <a:solidFill>
                  <a:srgbClr val="FE690E"/>
                </a:solidFill>
              </a:rPr>
              <a:t>“ kun je </a:t>
            </a:r>
            <a:r>
              <a:rPr lang="en-US" dirty="0" err="1" smtClean="0">
                <a:solidFill>
                  <a:srgbClr val="FE690E"/>
                </a:solidFill>
              </a:rPr>
              <a:t>niet</a:t>
            </a:r>
            <a:r>
              <a:rPr lang="en-US" dirty="0" smtClean="0">
                <a:solidFill>
                  <a:srgbClr val="FE690E"/>
                </a:solidFill>
              </a:rPr>
              <a:t> </a:t>
            </a:r>
            <a:r>
              <a:rPr lang="en-US" dirty="0" err="1" smtClean="0">
                <a:solidFill>
                  <a:srgbClr val="FE690E"/>
                </a:solidFill>
              </a:rPr>
              <a:t>meten</a:t>
            </a:r>
            <a:r>
              <a:rPr lang="en-US" dirty="0" smtClean="0">
                <a:solidFill>
                  <a:srgbClr val="FE690E"/>
                </a:solidFill>
              </a:rPr>
              <a:t> in het </a:t>
            </a:r>
            <a:r>
              <a:rPr lang="en-US" dirty="0" err="1" smtClean="0">
                <a:solidFill>
                  <a:srgbClr val="FE690E"/>
                </a:solidFill>
              </a:rPr>
              <a:t>bloed</a:t>
            </a:r>
            <a:r>
              <a:rPr lang="en-US" dirty="0" smtClean="0">
                <a:solidFill>
                  <a:srgbClr val="FE690E"/>
                </a:solidFill>
              </a:rPr>
              <a:t> of met scans of </a:t>
            </a:r>
            <a:r>
              <a:rPr lang="en-US" dirty="0" err="1" smtClean="0">
                <a:solidFill>
                  <a:srgbClr val="FE690E"/>
                </a:solidFill>
              </a:rPr>
              <a:t>dit</a:t>
            </a:r>
            <a:r>
              <a:rPr lang="en-US" dirty="0" smtClean="0">
                <a:solidFill>
                  <a:srgbClr val="FE690E"/>
                </a:solidFill>
              </a:rPr>
              <a:t> </a:t>
            </a:r>
            <a:r>
              <a:rPr lang="en-US" dirty="0" err="1" smtClean="0">
                <a:solidFill>
                  <a:srgbClr val="FE690E"/>
                </a:solidFill>
              </a:rPr>
              <a:t>nodig</a:t>
            </a:r>
            <a:r>
              <a:rPr lang="en-US" dirty="0" smtClean="0">
                <a:solidFill>
                  <a:srgbClr val="FE690E"/>
                </a:solidFill>
              </a:rPr>
              <a:t> is? ”</a:t>
            </a:r>
          </a:p>
          <a:p>
            <a:pPr marL="0" indent="0" algn="ctr">
              <a:buNone/>
            </a:pPr>
            <a:r>
              <a:rPr lang="en-US" dirty="0" smtClean="0">
                <a:solidFill>
                  <a:srgbClr val="FE690E"/>
                </a:solidFill>
              </a:rPr>
              <a:t>“ </a:t>
            </a:r>
            <a:r>
              <a:rPr lang="en-US" dirty="0" err="1" smtClean="0">
                <a:solidFill>
                  <a:srgbClr val="FE690E"/>
                </a:solidFill>
              </a:rPr>
              <a:t>waarom</a:t>
            </a:r>
            <a:r>
              <a:rPr lang="en-US" dirty="0" smtClean="0">
                <a:solidFill>
                  <a:srgbClr val="FE690E"/>
                </a:solidFill>
              </a:rPr>
              <a:t> </a:t>
            </a:r>
            <a:r>
              <a:rPr lang="en-US" dirty="0" err="1" smtClean="0">
                <a:solidFill>
                  <a:srgbClr val="FE690E"/>
                </a:solidFill>
              </a:rPr>
              <a:t>niet</a:t>
            </a:r>
            <a:r>
              <a:rPr lang="en-US" dirty="0" smtClean="0">
                <a:solidFill>
                  <a:srgbClr val="FE690E"/>
                </a:solidFill>
              </a:rPr>
              <a:t> </a:t>
            </a:r>
            <a:r>
              <a:rPr lang="en-US" dirty="0" err="1" smtClean="0">
                <a:solidFill>
                  <a:srgbClr val="FE690E"/>
                </a:solidFill>
              </a:rPr>
              <a:t>eerst</a:t>
            </a:r>
            <a:r>
              <a:rPr lang="en-US" dirty="0" smtClean="0">
                <a:solidFill>
                  <a:srgbClr val="FE690E"/>
                </a:solidFill>
              </a:rPr>
              <a:t> </a:t>
            </a:r>
            <a:r>
              <a:rPr lang="en-US" dirty="0" err="1" smtClean="0">
                <a:solidFill>
                  <a:srgbClr val="FE690E"/>
                </a:solidFill>
              </a:rPr>
              <a:t>opereren</a:t>
            </a:r>
            <a:r>
              <a:rPr lang="en-US" dirty="0" smtClean="0">
                <a:solidFill>
                  <a:srgbClr val="FE690E"/>
                </a:solidFill>
              </a:rPr>
              <a:t>, </a:t>
            </a:r>
            <a:r>
              <a:rPr lang="en-US" dirty="0" err="1" smtClean="0">
                <a:solidFill>
                  <a:srgbClr val="FE690E"/>
                </a:solidFill>
              </a:rPr>
              <a:t>weg</a:t>
            </a:r>
            <a:r>
              <a:rPr lang="en-US" dirty="0" smtClean="0">
                <a:solidFill>
                  <a:srgbClr val="FE690E"/>
                </a:solidFill>
              </a:rPr>
              <a:t> is </a:t>
            </a:r>
            <a:r>
              <a:rPr lang="en-US" dirty="0" err="1" smtClean="0">
                <a:solidFill>
                  <a:srgbClr val="FE690E"/>
                </a:solidFill>
              </a:rPr>
              <a:t>weg</a:t>
            </a:r>
            <a:r>
              <a:rPr lang="en-US" dirty="0" smtClean="0">
                <a:solidFill>
                  <a:srgbClr val="FE690E"/>
                </a:solidFill>
              </a:rPr>
              <a:t> “ </a:t>
            </a:r>
          </a:p>
          <a:p>
            <a:pPr marL="0" indent="0" algn="ctr">
              <a:buNone/>
            </a:pPr>
            <a:endParaRPr lang="en-US" dirty="0" smtClean="0"/>
          </a:p>
          <a:p>
            <a:pPr marL="0" indent="0" algn="ctr">
              <a:buNone/>
            </a:pPr>
            <a:r>
              <a:rPr lang="en-US" dirty="0" smtClean="0">
                <a:solidFill>
                  <a:srgbClr val="FE690E"/>
                </a:solidFill>
              </a:rPr>
              <a:t>“ </a:t>
            </a:r>
            <a:r>
              <a:rPr lang="en-US" dirty="0" err="1" smtClean="0">
                <a:solidFill>
                  <a:srgbClr val="FE690E"/>
                </a:solidFill>
              </a:rPr>
              <a:t>geopereerd</a:t>
            </a:r>
            <a:r>
              <a:rPr lang="en-US" dirty="0" smtClean="0">
                <a:solidFill>
                  <a:srgbClr val="FE690E"/>
                </a:solidFill>
              </a:rPr>
              <a:t> en de </a:t>
            </a:r>
            <a:r>
              <a:rPr lang="en-US" dirty="0" err="1" smtClean="0">
                <a:solidFill>
                  <a:srgbClr val="FE690E"/>
                </a:solidFill>
              </a:rPr>
              <a:t>snijranden</a:t>
            </a:r>
            <a:r>
              <a:rPr lang="en-US" dirty="0" smtClean="0">
                <a:solidFill>
                  <a:srgbClr val="FE690E"/>
                </a:solidFill>
              </a:rPr>
              <a:t> </a:t>
            </a:r>
            <a:r>
              <a:rPr lang="en-US" dirty="0" err="1" smtClean="0">
                <a:solidFill>
                  <a:srgbClr val="FE690E"/>
                </a:solidFill>
              </a:rPr>
              <a:t>zijn</a:t>
            </a:r>
            <a:r>
              <a:rPr lang="en-US" dirty="0" smtClean="0">
                <a:solidFill>
                  <a:srgbClr val="FE690E"/>
                </a:solidFill>
              </a:rPr>
              <a:t> </a:t>
            </a:r>
            <a:r>
              <a:rPr lang="en-US" dirty="0" err="1" smtClean="0">
                <a:solidFill>
                  <a:srgbClr val="FE690E"/>
                </a:solidFill>
              </a:rPr>
              <a:t>schoon</a:t>
            </a:r>
            <a:r>
              <a:rPr lang="en-US" dirty="0" smtClean="0">
                <a:solidFill>
                  <a:srgbClr val="FE690E"/>
                </a:solidFill>
              </a:rPr>
              <a:t>, </a:t>
            </a:r>
          </a:p>
          <a:p>
            <a:pPr marL="0" indent="0" algn="ctr">
              <a:buNone/>
            </a:pPr>
            <a:r>
              <a:rPr lang="en-US" dirty="0" err="1" smtClean="0">
                <a:solidFill>
                  <a:srgbClr val="FE690E"/>
                </a:solidFill>
              </a:rPr>
              <a:t>waarom</a:t>
            </a:r>
            <a:r>
              <a:rPr lang="en-US" dirty="0" smtClean="0">
                <a:solidFill>
                  <a:srgbClr val="FE690E"/>
                </a:solidFill>
              </a:rPr>
              <a:t> </a:t>
            </a:r>
            <a:r>
              <a:rPr lang="en-US" dirty="0" err="1" smtClean="0">
                <a:solidFill>
                  <a:srgbClr val="FE690E"/>
                </a:solidFill>
              </a:rPr>
              <a:t>dan</a:t>
            </a:r>
            <a:r>
              <a:rPr lang="en-US" dirty="0" smtClean="0">
                <a:solidFill>
                  <a:srgbClr val="FE690E"/>
                </a:solidFill>
              </a:rPr>
              <a:t> </a:t>
            </a:r>
            <a:r>
              <a:rPr lang="en-US" dirty="0" err="1" smtClean="0">
                <a:solidFill>
                  <a:srgbClr val="FE690E"/>
                </a:solidFill>
              </a:rPr>
              <a:t>nog</a:t>
            </a:r>
            <a:r>
              <a:rPr lang="en-US" dirty="0" smtClean="0">
                <a:solidFill>
                  <a:srgbClr val="FE690E"/>
                </a:solidFill>
              </a:rPr>
              <a:t> </a:t>
            </a:r>
            <a:r>
              <a:rPr lang="en-US" dirty="0" err="1" smtClean="0">
                <a:solidFill>
                  <a:srgbClr val="FE690E"/>
                </a:solidFill>
              </a:rPr>
              <a:t>een</a:t>
            </a:r>
            <a:r>
              <a:rPr lang="en-US" dirty="0" smtClean="0">
                <a:solidFill>
                  <a:srgbClr val="FE690E"/>
                </a:solidFill>
              </a:rPr>
              <a:t> </a:t>
            </a:r>
            <a:r>
              <a:rPr lang="en-US" dirty="0" err="1" smtClean="0">
                <a:solidFill>
                  <a:srgbClr val="FE690E"/>
                </a:solidFill>
              </a:rPr>
              <a:t>nabehandeling</a:t>
            </a:r>
            <a:r>
              <a:rPr lang="en-US" dirty="0" smtClean="0">
                <a:solidFill>
                  <a:srgbClr val="FE690E"/>
                </a:solidFill>
              </a:rPr>
              <a:t> ? “ </a:t>
            </a:r>
          </a:p>
          <a:p>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7</a:t>
            </a:fld>
            <a:endParaRPr lang="nl-NL"/>
          </a:p>
        </p:txBody>
      </p:sp>
    </p:spTree>
    <p:extLst>
      <p:ext uri="{BB962C8B-B14F-4D97-AF65-F5344CB8AC3E}">
        <p14:creationId xmlns:p14="http://schemas.microsoft.com/office/powerpoint/2010/main" val="18190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a:t>
            </a:r>
            <a:r>
              <a:rPr lang="nl-NL" dirty="0" err="1" smtClean="0"/>
              <a:t>patient</a:t>
            </a:r>
            <a:r>
              <a:rPr lang="nl-NL" baseline="0" dirty="0" smtClean="0"/>
              <a:t> en familieleden</a:t>
            </a:r>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8</a:t>
            </a:fld>
            <a:endParaRPr lang="nl-NL"/>
          </a:p>
        </p:txBody>
      </p:sp>
    </p:spTree>
    <p:extLst>
      <p:ext uri="{BB962C8B-B14F-4D97-AF65-F5344CB8AC3E}">
        <p14:creationId xmlns:p14="http://schemas.microsoft.com/office/powerpoint/2010/main" val="268555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Waken voor overbehandeling</a:t>
            </a:r>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9</a:t>
            </a:fld>
            <a:endParaRPr lang="nl-NL"/>
          </a:p>
        </p:txBody>
      </p:sp>
    </p:spTree>
    <p:extLst>
      <p:ext uri="{BB962C8B-B14F-4D97-AF65-F5344CB8AC3E}">
        <p14:creationId xmlns:p14="http://schemas.microsoft.com/office/powerpoint/2010/main" val="342649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Klassieke prognostische</a:t>
            </a:r>
            <a:r>
              <a:rPr lang="nl-NL" baseline="0" dirty="0" smtClean="0"/>
              <a:t> factoren</a:t>
            </a:r>
          </a:p>
          <a:p>
            <a:r>
              <a:rPr lang="nl-NL" dirty="0" smtClean="0"/>
              <a:t>NIET</a:t>
            </a:r>
            <a:r>
              <a:rPr lang="nl-NL" baseline="0" dirty="0" smtClean="0"/>
              <a:t> MEEGENOMEN; </a:t>
            </a:r>
            <a:r>
              <a:rPr lang="nl-NL" baseline="0" dirty="0" err="1" smtClean="0"/>
              <a:t>comorbiditeit</a:t>
            </a:r>
            <a:endParaRPr lang="nl-NL" baseline="0" dirty="0" smtClean="0"/>
          </a:p>
          <a:p>
            <a:r>
              <a:rPr lang="nl-NL" baseline="0" dirty="0" smtClean="0"/>
              <a:t>Engelse data; onderschatting 10jaars overleving voor Nl </a:t>
            </a:r>
            <a:r>
              <a:rPr lang="nl-NL" baseline="0" dirty="0" err="1" smtClean="0"/>
              <a:t>patienten</a:t>
            </a:r>
            <a:r>
              <a:rPr lang="nl-NL" baseline="0" dirty="0" smtClean="0"/>
              <a:t> met T3 tumoren </a:t>
            </a:r>
            <a:r>
              <a:rPr lang="nl-NL" baseline="0" dirty="0" err="1" smtClean="0"/>
              <a:t>danwel</a:t>
            </a:r>
            <a:r>
              <a:rPr lang="nl-NL" baseline="0" dirty="0" smtClean="0"/>
              <a:t> combibehandeling</a:t>
            </a:r>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10</a:t>
            </a:fld>
            <a:endParaRPr lang="nl-NL"/>
          </a:p>
        </p:txBody>
      </p:sp>
    </p:spTree>
    <p:extLst>
      <p:ext uri="{BB962C8B-B14F-4D97-AF65-F5344CB8AC3E}">
        <p14:creationId xmlns:p14="http://schemas.microsoft.com/office/powerpoint/2010/main" val="179968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12</a:t>
            </a:fld>
            <a:endParaRPr lang="nl-NL"/>
          </a:p>
        </p:txBody>
      </p:sp>
    </p:spTree>
    <p:extLst>
      <p:ext uri="{BB962C8B-B14F-4D97-AF65-F5344CB8AC3E}">
        <p14:creationId xmlns:p14="http://schemas.microsoft.com/office/powerpoint/2010/main" val="366700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Vrouwen 10% betere</a:t>
            </a:r>
            <a:r>
              <a:rPr lang="nl-NL" baseline="0" dirty="0" smtClean="0"/>
              <a:t> 10 </a:t>
            </a:r>
            <a:r>
              <a:rPr lang="nl-NL" baseline="0" dirty="0" err="1" smtClean="0"/>
              <a:t>jaars</a:t>
            </a:r>
            <a:r>
              <a:rPr lang="nl-NL" baseline="0" dirty="0" smtClean="0"/>
              <a:t> overleving dan mannen.</a:t>
            </a:r>
          </a:p>
          <a:p>
            <a:r>
              <a:rPr lang="nl-NL" baseline="0" dirty="0" smtClean="0"/>
              <a:t>St II 79% st III 51%</a:t>
            </a:r>
          </a:p>
          <a:p>
            <a:r>
              <a:rPr lang="nl-NL" baseline="0" dirty="0" smtClean="0"/>
              <a:t>In 25 jaar tijd 10 maanden betere overleving bij </a:t>
            </a:r>
            <a:r>
              <a:rPr lang="nl-NL" baseline="0" dirty="0" err="1" smtClean="0"/>
              <a:t>patienten</a:t>
            </a:r>
            <a:r>
              <a:rPr lang="nl-NL" baseline="0" dirty="0" smtClean="0"/>
              <a:t> met gem ziekte</a:t>
            </a:r>
            <a:r>
              <a:rPr lang="is-IS" baseline="0" dirty="0" smtClean="0"/>
              <a:t>… (1989 18 maanden, 2013 28 maanden)</a:t>
            </a:r>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14</a:t>
            </a:fld>
            <a:endParaRPr lang="nl-NL"/>
          </a:p>
        </p:txBody>
      </p:sp>
    </p:spTree>
    <p:extLst>
      <p:ext uri="{BB962C8B-B14F-4D97-AF65-F5344CB8AC3E}">
        <p14:creationId xmlns:p14="http://schemas.microsoft.com/office/powerpoint/2010/main" val="65204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Waken voor overbehandeling</a:t>
            </a:r>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17</a:t>
            </a:fld>
            <a:endParaRPr lang="nl-NL"/>
          </a:p>
        </p:txBody>
      </p:sp>
    </p:spTree>
    <p:extLst>
      <p:ext uri="{BB962C8B-B14F-4D97-AF65-F5344CB8AC3E}">
        <p14:creationId xmlns:p14="http://schemas.microsoft.com/office/powerpoint/2010/main" val="342649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53% van</a:t>
            </a:r>
            <a:r>
              <a:rPr lang="nl-NL" baseline="0" dirty="0" smtClean="0"/>
              <a:t> borstkankers wordt ontdekt bij BVO</a:t>
            </a:r>
            <a:endParaRPr lang="nl-NL" dirty="0"/>
          </a:p>
        </p:txBody>
      </p:sp>
      <p:sp>
        <p:nvSpPr>
          <p:cNvPr id="4" name="Tijdelijke aanduiding voor dianummer 3"/>
          <p:cNvSpPr>
            <a:spLocks noGrp="1"/>
          </p:cNvSpPr>
          <p:nvPr>
            <p:ph type="sldNum" sz="quarter" idx="10"/>
          </p:nvPr>
        </p:nvSpPr>
        <p:spPr/>
        <p:txBody>
          <a:bodyPr/>
          <a:lstStyle/>
          <a:p>
            <a:fld id="{97F07502-0AF3-9D4B-B169-88E138DF59DE}" type="slidenum">
              <a:rPr lang="nl-NL" smtClean="0"/>
              <a:t>19</a:t>
            </a:fld>
            <a:endParaRPr lang="nl-NL"/>
          </a:p>
        </p:txBody>
      </p:sp>
    </p:spTree>
    <p:extLst>
      <p:ext uri="{BB962C8B-B14F-4D97-AF65-F5344CB8AC3E}">
        <p14:creationId xmlns:p14="http://schemas.microsoft.com/office/powerpoint/2010/main" val="2245378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8" name="Afbeelding 7" descr="kuns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499" y="1440921"/>
            <a:ext cx="5888321" cy="4337580"/>
          </a:xfrm>
          <a:prstGeom prst="rect">
            <a:avLst/>
          </a:prstGeom>
        </p:spPr>
      </p:pic>
      <p:pic>
        <p:nvPicPr>
          <p:cNvPr id="10" name="Picture 9"/>
          <p:cNvPicPr>
            <a:picLocks noChangeAspect="1"/>
          </p:cNvPicPr>
          <p:nvPr userDrawn="1"/>
        </p:nvPicPr>
        <p:blipFill>
          <a:blip r:embed="rId3">
            <a:alphaModFix amt="77000"/>
          </a:blip>
          <a:stretch>
            <a:fillRect/>
          </a:stretch>
        </p:blipFill>
        <p:spPr>
          <a:xfrm>
            <a:off x="0" y="2896466"/>
            <a:ext cx="9144000" cy="1719072"/>
          </a:xfrm>
          <a:prstGeom prst="rect">
            <a:avLst/>
          </a:prstGeom>
        </p:spPr>
      </p:pic>
      <p:pic>
        <p:nvPicPr>
          <p:cNvPr id="11" name="Picture 10"/>
          <p:cNvPicPr>
            <a:picLocks noChangeAspect="1"/>
          </p:cNvPicPr>
          <p:nvPr userDrawn="1"/>
        </p:nvPicPr>
        <p:blipFill>
          <a:blip r:embed="rId4"/>
          <a:stretch>
            <a:fillRect/>
          </a:stretch>
        </p:blipFill>
        <p:spPr>
          <a:xfrm>
            <a:off x="0" y="3846837"/>
            <a:ext cx="9144000" cy="2788920"/>
          </a:xfrm>
          <a:prstGeom prst="rect">
            <a:avLst/>
          </a:prstGeom>
        </p:spPr>
      </p:pic>
      <p:sp>
        <p:nvSpPr>
          <p:cNvPr id="2" name="Title 1"/>
          <p:cNvSpPr>
            <a:spLocks noGrp="1"/>
          </p:cNvSpPr>
          <p:nvPr>
            <p:ph type="ctrTitle"/>
          </p:nvPr>
        </p:nvSpPr>
        <p:spPr>
          <a:xfrm>
            <a:off x="571499" y="5281085"/>
            <a:ext cx="6286501" cy="656156"/>
          </a:xfrm>
        </p:spPr>
        <p:txBody>
          <a:bodyPr anchor="b"/>
          <a:lstStyle/>
          <a:p>
            <a:r>
              <a:rPr lang="nl-NL" smtClean="0"/>
              <a:t>Titelstijl van model bewerken</a:t>
            </a:r>
            <a:endParaRPr lang="en-US"/>
          </a:p>
        </p:txBody>
      </p:sp>
      <p:sp>
        <p:nvSpPr>
          <p:cNvPr id="3" name="Subtitle 2"/>
          <p:cNvSpPr>
            <a:spLocks noGrp="1"/>
          </p:cNvSpPr>
          <p:nvPr>
            <p:ph type="subTitle" idx="1"/>
          </p:nvPr>
        </p:nvSpPr>
        <p:spPr>
          <a:xfrm>
            <a:off x="571499" y="5991502"/>
            <a:ext cx="6286501" cy="644255"/>
          </a:xfrm>
        </p:spPr>
        <p:txBody>
          <a:bodyPr/>
          <a:lstStyle>
            <a:lvl1pPr marL="0" indent="0" algn="l">
              <a:buNone/>
              <a:defRPr>
                <a:solidFill>
                  <a:srgbClr val="E45E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15" name="Text Placeholder 14"/>
          <p:cNvSpPr>
            <a:spLocks noGrp="1"/>
          </p:cNvSpPr>
          <p:nvPr>
            <p:ph type="body" sz="quarter" idx="12" hasCustomPrompt="1"/>
          </p:nvPr>
        </p:nvSpPr>
        <p:spPr>
          <a:xfrm>
            <a:off x="571499" y="4779963"/>
            <a:ext cx="6286501" cy="365125"/>
          </a:xfrm>
        </p:spPr>
        <p:txBody>
          <a:bodyPr anchor="ctr">
            <a:normAutofit/>
          </a:bodyPr>
          <a:lstStyle>
            <a:lvl1pPr marL="0" indent="0">
              <a:buNone/>
              <a:defRPr sz="1400" baseline="0">
                <a:solidFill>
                  <a:srgbClr val="E45E0A"/>
                </a:solidFill>
              </a:defRPr>
            </a:lvl1pPr>
          </a:lstStyle>
          <a:p>
            <a:pPr lvl="0"/>
            <a:r>
              <a:rPr lang="en-US"/>
              <a:t>Naam Achternaam | 1 januari 2015</a:t>
            </a:r>
          </a:p>
        </p:txBody>
      </p:sp>
      <p:pic>
        <p:nvPicPr>
          <p:cNvPr id="16" name="Picture 15"/>
          <p:cNvPicPr>
            <a:picLocks noChangeAspect="1"/>
          </p:cNvPicPr>
          <p:nvPr userDrawn="1"/>
        </p:nvPicPr>
        <p:blipFill>
          <a:blip r:embed="rId5"/>
          <a:stretch>
            <a:fillRect/>
          </a:stretch>
        </p:blipFill>
        <p:spPr>
          <a:xfrm>
            <a:off x="7133139" y="5778501"/>
            <a:ext cx="1657377" cy="805669"/>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pic>
        <p:nvPicPr>
          <p:cNvPr id="9" name="Afbeelding 8"/>
          <p:cNvPicPr>
            <a:picLocks noChangeAspect="1"/>
          </p:cNvPicPr>
          <p:nvPr userDrawn="1"/>
        </p:nvPicPr>
        <p:blipFill>
          <a:blip r:embed="rId2"/>
          <a:stretch>
            <a:fillRect/>
          </a:stretch>
        </p:blipFill>
        <p:spPr>
          <a:xfrm>
            <a:off x="4394200" y="3378200"/>
            <a:ext cx="342900" cy="88900"/>
          </a:xfrm>
          <a:prstGeom prst="rect">
            <a:avLst/>
          </a:prstGeom>
        </p:spPr>
      </p:pic>
      <p:pic>
        <p:nvPicPr>
          <p:cNvPr id="13" name="Afbeelding 12" descr="swoos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31924"/>
            <a:ext cx="9144000" cy="2026076"/>
          </a:xfrm>
          <a:prstGeom prst="rect">
            <a:avLst/>
          </a:prstGeom>
        </p:spPr>
      </p:pic>
    </p:spTree>
    <p:extLst>
      <p:ext uri="{BB962C8B-B14F-4D97-AF65-F5344CB8AC3E}">
        <p14:creationId xmlns:p14="http://schemas.microsoft.com/office/powerpoint/2010/main" val="351275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6F0BD581-0439-D745-B0B5-9DC8B2759DC1}" type="datetimeFigureOut">
              <a:rPr lang="it-IT" smtClean="0"/>
              <a:t>04/11/2019</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p>
            <a:fld id="{A22B7115-6AB6-A84F-B926-B5CAC6223AED}" type="slidenum">
              <a:rPr lang="it-IT" smtClean="0"/>
              <a:t>‹nr.›</a:t>
            </a:fld>
            <a:endParaRPr lang="it-IT"/>
          </a:p>
        </p:txBody>
      </p:sp>
    </p:spTree>
    <p:extLst>
      <p:ext uri="{BB962C8B-B14F-4D97-AF65-F5344CB8AC3E}">
        <p14:creationId xmlns:p14="http://schemas.microsoft.com/office/powerpoint/2010/main" val="3781151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528630"/>
            <a:ext cx="6191250" cy="815448"/>
          </a:xfrm>
          <a:prstGeom prst="rect">
            <a:avLst/>
          </a:prstGeom>
        </p:spPr>
        <p:txBody>
          <a:bodyPr vert="horz" lIns="91440" tIns="45720" rIns="91440" bIns="45720" rtlCol="0" anchor="ctr">
            <a:normAutofit/>
          </a:bodyPr>
          <a:lstStyle/>
          <a:p>
            <a:r>
              <a:rPr lang="nl-NL" smtClean="0"/>
              <a:t>Titelstijl van model bewerken</a:t>
            </a:r>
            <a:endParaRPr lang="en-US"/>
          </a:p>
        </p:txBody>
      </p:sp>
      <p:sp>
        <p:nvSpPr>
          <p:cNvPr id="3" name="Text Placeholder 2"/>
          <p:cNvSpPr>
            <a:spLocks noGrp="1"/>
          </p:cNvSpPr>
          <p:nvPr>
            <p:ph type="body" idx="1"/>
          </p:nvPr>
        </p:nvSpPr>
        <p:spPr>
          <a:xfrm>
            <a:off x="571500" y="1788583"/>
            <a:ext cx="8022161" cy="4337580"/>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cxnSp>
        <p:nvCxnSpPr>
          <p:cNvPr id="12" name="Straight Connector 11"/>
          <p:cNvCxnSpPr/>
          <p:nvPr/>
        </p:nvCxnSpPr>
        <p:spPr>
          <a:xfrm>
            <a:off x="571500" y="1418167"/>
            <a:ext cx="8022161"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1500" y="6206068"/>
            <a:ext cx="8022161"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62749" y="146983"/>
            <a:ext cx="2193267" cy="11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hf hdr="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tmp"/><Relationship Id="rId4" Type="http://schemas.openxmlformats.org/officeDocument/2006/relationships/image" Target="../media/image25.tmp"/></Relationships>
</file>

<file path=ppt/slides/_rels/slide2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1499" y="4932437"/>
            <a:ext cx="6286501" cy="656156"/>
          </a:xfrm>
        </p:spPr>
        <p:txBody>
          <a:bodyPr/>
          <a:lstStyle/>
          <a:p>
            <a:r>
              <a:rPr lang="en-US" dirty="0" smtClean="0"/>
              <a:t>ANGST</a:t>
            </a:r>
            <a:endParaRPr lang="en-US" dirty="0"/>
          </a:p>
        </p:txBody>
      </p:sp>
      <p:sp>
        <p:nvSpPr>
          <p:cNvPr id="5" name="Subtitle 4"/>
          <p:cNvSpPr>
            <a:spLocks noGrp="1"/>
          </p:cNvSpPr>
          <p:nvPr>
            <p:ph type="subTitle" idx="1"/>
          </p:nvPr>
        </p:nvSpPr>
        <p:spPr>
          <a:xfrm>
            <a:off x="571499" y="5905459"/>
            <a:ext cx="6286501" cy="644255"/>
          </a:xfrm>
        </p:spPr>
        <p:txBody>
          <a:bodyPr>
            <a:normAutofit/>
          </a:bodyPr>
          <a:lstStyle/>
          <a:p>
            <a:r>
              <a:rPr lang="en-US" dirty="0" smtClean="0">
                <a:solidFill>
                  <a:srgbClr val="002060"/>
                </a:solidFill>
              </a:rPr>
              <a:t>Het </a:t>
            </a:r>
            <a:r>
              <a:rPr lang="en-US" dirty="0" err="1" smtClean="0">
                <a:solidFill>
                  <a:srgbClr val="002060"/>
                </a:solidFill>
              </a:rPr>
              <a:t>kan</a:t>
            </a:r>
            <a:r>
              <a:rPr lang="en-US" dirty="0" smtClean="0">
                <a:solidFill>
                  <a:srgbClr val="002060"/>
                </a:solidFill>
              </a:rPr>
              <a:t> </a:t>
            </a:r>
            <a:r>
              <a:rPr lang="en-US" dirty="0" err="1" smtClean="0">
                <a:solidFill>
                  <a:srgbClr val="002060"/>
                </a:solidFill>
              </a:rPr>
              <a:t>helpen</a:t>
            </a:r>
            <a:r>
              <a:rPr lang="en-US" dirty="0" smtClean="0">
                <a:solidFill>
                  <a:srgbClr val="002060"/>
                </a:solidFill>
              </a:rPr>
              <a:t> om de </a:t>
            </a:r>
            <a:r>
              <a:rPr lang="en-US" dirty="0" err="1" smtClean="0">
                <a:solidFill>
                  <a:srgbClr val="002060"/>
                </a:solidFill>
              </a:rPr>
              <a:t>feiten</a:t>
            </a:r>
            <a:r>
              <a:rPr lang="en-US" dirty="0" smtClean="0">
                <a:solidFill>
                  <a:srgbClr val="002060"/>
                </a:solidFill>
              </a:rPr>
              <a:t> </a:t>
            </a:r>
            <a:r>
              <a:rPr lang="en-US" dirty="0" err="1" smtClean="0">
                <a:solidFill>
                  <a:srgbClr val="002060"/>
                </a:solidFill>
              </a:rPr>
              <a:t>te</a:t>
            </a:r>
            <a:r>
              <a:rPr lang="en-US" dirty="0" smtClean="0">
                <a:solidFill>
                  <a:srgbClr val="002060"/>
                </a:solidFill>
              </a:rPr>
              <a:t> </a:t>
            </a:r>
            <a:r>
              <a:rPr lang="en-US" dirty="0" err="1" smtClean="0">
                <a:solidFill>
                  <a:srgbClr val="002060"/>
                </a:solidFill>
              </a:rPr>
              <a:t>kennen</a:t>
            </a:r>
            <a:r>
              <a:rPr lang="en-US" dirty="0" smtClean="0">
                <a:solidFill>
                  <a:srgbClr val="002060"/>
                </a:solidFill>
              </a:rPr>
              <a:t>; (</a:t>
            </a:r>
            <a:r>
              <a:rPr lang="en-US" dirty="0" err="1" smtClean="0">
                <a:solidFill>
                  <a:srgbClr val="002060"/>
                </a:solidFill>
              </a:rPr>
              <a:t>na</a:t>
            </a:r>
            <a:r>
              <a:rPr lang="en-US" dirty="0">
                <a:solidFill>
                  <a:srgbClr val="002060"/>
                </a:solidFill>
              </a:rPr>
              <a:t>)</a:t>
            </a:r>
            <a:r>
              <a:rPr lang="en-US" dirty="0" err="1" smtClean="0">
                <a:solidFill>
                  <a:srgbClr val="002060"/>
                </a:solidFill>
              </a:rPr>
              <a:t>controles</a:t>
            </a:r>
            <a:r>
              <a:rPr lang="en-US" dirty="0" smtClean="0">
                <a:solidFill>
                  <a:srgbClr val="002060"/>
                </a:solidFill>
              </a:rPr>
              <a:t> en </a:t>
            </a:r>
            <a:r>
              <a:rPr lang="en-US" dirty="0" err="1" smtClean="0">
                <a:solidFill>
                  <a:srgbClr val="002060"/>
                </a:solidFill>
              </a:rPr>
              <a:t>meer</a:t>
            </a:r>
            <a:endParaRPr lang="en-US" dirty="0">
              <a:solidFill>
                <a:srgbClr val="002060"/>
              </a:solidFill>
            </a:endParaRPr>
          </a:p>
        </p:txBody>
      </p:sp>
      <p:sp>
        <p:nvSpPr>
          <p:cNvPr id="6" name="Text Placeholder 5"/>
          <p:cNvSpPr>
            <a:spLocks noGrp="1"/>
          </p:cNvSpPr>
          <p:nvPr>
            <p:ph type="body" sz="quarter" idx="12"/>
          </p:nvPr>
        </p:nvSpPr>
        <p:spPr>
          <a:xfrm>
            <a:off x="571499" y="4694903"/>
            <a:ext cx="6286501" cy="365125"/>
          </a:xfrm>
        </p:spPr>
        <p:txBody>
          <a:bodyPr/>
          <a:lstStyle/>
          <a:p>
            <a:r>
              <a:rPr lang="en-US" b="1" dirty="0" smtClean="0">
                <a:solidFill>
                  <a:srgbClr val="FE690E"/>
                </a:solidFill>
              </a:rPr>
              <a:t>Dr. Ester Siemerink, internist-</a:t>
            </a:r>
            <a:r>
              <a:rPr lang="en-US" b="1" dirty="0" err="1" smtClean="0">
                <a:solidFill>
                  <a:srgbClr val="FE690E"/>
                </a:solidFill>
              </a:rPr>
              <a:t>oncoloog</a:t>
            </a:r>
            <a:r>
              <a:rPr lang="en-US" b="1" dirty="0" smtClean="0">
                <a:solidFill>
                  <a:srgbClr val="FE690E"/>
                </a:solidFill>
              </a:rPr>
              <a:t>, </a:t>
            </a:r>
            <a:r>
              <a:rPr lang="en-US" b="1" dirty="0" err="1" smtClean="0">
                <a:solidFill>
                  <a:srgbClr val="FE690E"/>
                </a:solidFill>
              </a:rPr>
              <a:t>medisch</a:t>
            </a:r>
            <a:r>
              <a:rPr lang="en-US" b="1" dirty="0" smtClean="0">
                <a:solidFill>
                  <a:srgbClr val="FE690E"/>
                </a:solidFill>
              </a:rPr>
              <a:t> manager </a:t>
            </a:r>
            <a:r>
              <a:rPr lang="en-US" b="1" dirty="0" err="1" smtClean="0">
                <a:solidFill>
                  <a:srgbClr val="FE690E"/>
                </a:solidFill>
              </a:rPr>
              <a:t>oncologie</a:t>
            </a:r>
            <a:r>
              <a:rPr lang="en-US" b="1" dirty="0" smtClean="0">
                <a:solidFill>
                  <a:srgbClr val="FE690E"/>
                </a:solidFill>
              </a:rPr>
              <a:t>  </a:t>
            </a:r>
            <a:endParaRPr lang="en-US" b="1" dirty="0">
              <a:solidFill>
                <a:srgbClr val="FE690E"/>
              </a:solidFill>
            </a:endParaRPr>
          </a:p>
        </p:txBody>
      </p:sp>
    </p:spTree>
    <p:extLst>
      <p:ext uri="{BB962C8B-B14F-4D97-AF65-F5344CB8AC3E}">
        <p14:creationId xmlns:p14="http://schemas.microsoft.com/office/powerpoint/2010/main" val="70734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Risico</a:t>
            </a:r>
            <a:r>
              <a:rPr lang="en-US" dirty="0" smtClean="0"/>
              <a:t> </a:t>
            </a:r>
            <a:r>
              <a:rPr lang="en-US" dirty="0" err="1" smtClean="0"/>
              <a:t>inschatting</a:t>
            </a:r>
            <a:r>
              <a:rPr lang="en-US" dirty="0" smtClean="0"/>
              <a:t>(1)- PREDICTTOOL</a:t>
            </a:r>
            <a:endParaRPr lang="nl-NL" dirty="0"/>
          </a:p>
        </p:txBody>
      </p:sp>
      <p:sp>
        <p:nvSpPr>
          <p:cNvPr id="3" name="Tijdelijke aanduiding voor inhoud 2"/>
          <p:cNvSpPr>
            <a:spLocks noGrp="1"/>
          </p:cNvSpPr>
          <p:nvPr>
            <p:ph idx="1"/>
          </p:nvPr>
        </p:nvSpPr>
        <p:spPr>
          <a:xfrm>
            <a:off x="571500" y="1552222"/>
            <a:ext cx="8022161" cy="4573941"/>
          </a:xfrm>
        </p:spPr>
        <p:txBody>
          <a:bodyPr>
            <a:normAutofit/>
          </a:bodyPr>
          <a:lstStyle/>
          <a:p>
            <a:pPr marL="0" indent="0">
              <a:buNone/>
            </a:pPr>
            <a:r>
              <a:rPr lang="en-US" sz="2800" dirty="0" smtClean="0">
                <a:solidFill>
                  <a:srgbClr val="FF6600"/>
                </a:solidFill>
              </a:rPr>
              <a:t>  </a:t>
            </a:r>
          </a:p>
          <a:p>
            <a:pPr marL="0" indent="0">
              <a:buNone/>
            </a:pPr>
            <a:r>
              <a:rPr lang="en-US" sz="2000" dirty="0" err="1" smtClean="0">
                <a:solidFill>
                  <a:srgbClr val="FF6600"/>
                </a:solidFill>
              </a:rPr>
              <a:t>Wat</a:t>
            </a:r>
            <a:r>
              <a:rPr lang="en-US" sz="2000" dirty="0" smtClean="0">
                <a:solidFill>
                  <a:srgbClr val="FF6600"/>
                </a:solidFill>
              </a:rPr>
              <a:t> </a:t>
            </a:r>
            <a:r>
              <a:rPr lang="en-US" sz="2000" dirty="0" err="1" smtClean="0">
                <a:solidFill>
                  <a:srgbClr val="FF6600"/>
                </a:solidFill>
              </a:rPr>
              <a:t>zegt</a:t>
            </a:r>
            <a:r>
              <a:rPr lang="en-US" sz="2000" dirty="0" smtClean="0">
                <a:solidFill>
                  <a:srgbClr val="FF6600"/>
                </a:solidFill>
              </a:rPr>
              <a:t> </a:t>
            </a:r>
            <a:r>
              <a:rPr lang="en-US" sz="2000" dirty="0" err="1" smtClean="0">
                <a:solidFill>
                  <a:srgbClr val="FF6600"/>
                </a:solidFill>
              </a:rPr>
              <a:t>dit</a:t>
            </a:r>
            <a:r>
              <a:rPr lang="en-US" sz="2000" dirty="0" smtClean="0">
                <a:solidFill>
                  <a:srgbClr val="FF6600"/>
                </a:solidFill>
              </a:rPr>
              <a:t> over JOU?</a:t>
            </a:r>
          </a:p>
          <a:p>
            <a:pPr marL="0" indent="0">
              <a:buNone/>
            </a:pPr>
            <a:endParaRPr lang="en-US" sz="2000" dirty="0" smtClean="0">
              <a:solidFill>
                <a:srgbClr val="FF6600"/>
              </a:solidFill>
            </a:endParaRPr>
          </a:p>
          <a:p>
            <a:pPr marL="0" indent="0">
              <a:buNone/>
            </a:pPr>
            <a:r>
              <a:rPr lang="en-US" sz="2000" dirty="0" err="1" smtClean="0">
                <a:solidFill>
                  <a:srgbClr val="FF6600"/>
                </a:solidFill>
              </a:rPr>
              <a:t>Werkt</a:t>
            </a:r>
            <a:r>
              <a:rPr lang="en-US" sz="2000" dirty="0" smtClean="0">
                <a:solidFill>
                  <a:srgbClr val="FF6600"/>
                </a:solidFill>
              </a:rPr>
              <a:t> het angst </a:t>
            </a:r>
            <a:r>
              <a:rPr lang="en-US" sz="2000" dirty="0" err="1" smtClean="0">
                <a:solidFill>
                  <a:srgbClr val="FF6600"/>
                </a:solidFill>
              </a:rPr>
              <a:t>verlagend</a:t>
            </a:r>
            <a:r>
              <a:rPr lang="en-US" sz="2000" dirty="0" smtClean="0">
                <a:solidFill>
                  <a:srgbClr val="FF6600"/>
                </a:solidFill>
              </a:rPr>
              <a:t>?</a:t>
            </a:r>
          </a:p>
          <a:p>
            <a:pPr marL="0" indent="0">
              <a:buNone/>
            </a:pPr>
            <a:endParaRPr lang="en-US" sz="2000" dirty="0" smtClean="0">
              <a:solidFill>
                <a:srgbClr val="FF6600"/>
              </a:solidFill>
            </a:endParaRPr>
          </a:p>
          <a:p>
            <a:pPr marL="0" indent="0">
              <a:buNone/>
            </a:pPr>
            <a:r>
              <a:rPr lang="en-US" sz="2000" dirty="0" smtClean="0">
                <a:solidFill>
                  <a:srgbClr val="FF6600"/>
                </a:solidFill>
              </a:rPr>
              <a:t>Of </a:t>
            </a:r>
            <a:r>
              <a:rPr lang="en-US" sz="2000" dirty="0" err="1" smtClean="0">
                <a:solidFill>
                  <a:srgbClr val="FF6600"/>
                </a:solidFill>
              </a:rPr>
              <a:t>juist</a:t>
            </a:r>
            <a:r>
              <a:rPr lang="en-US" sz="2000" dirty="0" smtClean="0">
                <a:solidFill>
                  <a:srgbClr val="FF6600"/>
                </a:solidFill>
              </a:rPr>
              <a:t> angst </a:t>
            </a:r>
            <a:r>
              <a:rPr lang="en-US" sz="2000" dirty="0" err="1" smtClean="0">
                <a:solidFill>
                  <a:srgbClr val="FF6600"/>
                </a:solidFill>
              </a:rPr>
              <a:t>verhogend</a:t>
            </a:r>
            <a:r>
              <a:rPr lang="en-US" sz="2000" dirty="0" smtClean="0">
                <a:solidFill>
                  <a:srgbClr val="FF6600"/>
                </a:solidFill>
              </a:rPr>
              <a:t>?</a:t>
            </a:r>
            <a:endParaRPr lang="en-US" sz="2000" dirty="0">
              <a:solidFill>
                <a:srgbClr val="FF6600"/>
              </a:solidFill>
            </a:endParaRPr>
          </a:p>
          <a:p>
            <a:pPr marL="0" indent="0">
              <a:buNone/>
            </a:pPr>
            <a:endParaRPr lang="en-US" sz="2800" dirty="0" smtClean="0">
              <a:solidFill>
                <a:srgbClr val="FF6600"/>
              </a:solidFill>
            </a:endParaRPr>
          </a:p>
          <a:p>
            <a:pPr marL="0" indent="0">
              <a:buNone/>
            </a:pPr>
            <a:endParaRPr lang="is-IS" dirty="0">
              <a:solidFill>
                <a:srgbClr val="FF0000"/>
              </a:solidFill>
            </a:endParaRPr>
          </a:p>
          <a:p>
            <a:pPr marL="0" indent="0">
              <a:buNone/>
            </a:pPr>
            <a:endParaRPr lang="en-US" dirty="0" smtClean="0">
              <a:solidFill>
                <a:srgbClr val="FF0000"/>
              </a:solidFill>
            </a:endParaRPr>
          </a:p>
        </p:txBody>
      </p:sp>
      <p:pic>
        <p:nvPicPr>
          <p:cNvPr id="4" name="Afbeelding 3" descr="Schermafbeelding 2019-05-15 om 13.41.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637" y="1811460"/>
            <a:ext cx="4612024" cy="3748318"/>
          </a:xfrm>
          <a:prstGeom prst="rect">
            <a:avLst/>
          </a:prstGeom>
          <a:ln w="57150" cmpd="sng">
            <a:solidFill>
              <a:srgbClr val="FF6600"/>
            </a:solidFill>
          </a:ln>
        </p:spPr>
      </p:pic>
      <p:sp>
        <p:nvSpPr>
          <p:cNvPr id="8" name="Tekstvak 7"/>
          <p:cNvSpPr txBox="1"/>
          <p:nvPr/>
        </p:nvSpPr>
        <p:spPr>
          <a:xfrm>
            <a:off x="3697111" y="5824234"/>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040500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Risico</a:t>
            </a:r>
            <a:r>
              <a:rPr lang="en-US" dirty="0" smtClean="0"/>
              <a:t> </a:t>
            </a:r>
            <a:r>
              <a:rPr lang="en-US" dirty="0" err="1" smtClean="0"/>
              <a:t>inschatting</a:t>
            </a:r>
            <a:r>
              <a:rPr lang="en-US" dirty="0" smtClean="0"/>
              <a:t>(2)- PREDICTTOOL</a:t>
            </a:r>
            <a:endParaRPr lang="nl-NL" dirty="0"/>
          </a:p>
        </p:txBody>
      </p:sp>
      <p:sp>
        <p:nvSpPr>
          <p:cNvPr id="3" name="Tijdelijke aanduiding voor inhoud 2"/>
          <p:cNvSpPr>
            <a:spLocks noGrp="1"/>
          </p:cNvSpPr>
          <p:nvPr>
            <p:ph idx="1"/>
          </p:nvPr>
        </p:nvSpPr>
        <p:spPr>
          <a:xfrm>
            <a:off x="571500" y="1552222"/>
            <a:ext cx="8022161" cy="4573941"/>
          </a:xfrm>
        </p:spPr>
        <p:txBody>
          <a:bodyPr>
            <a:normAutofit/>
          </a:bodyPr>
          <a:lstStyle/>
          <a:p>
            <a:pPr marL="0" indent="0">
              <a:buNone/>
            </a:pPr>
            <a:r>
              <a:rPr lang="en-US" sz="2800" dirty="0" smtClean="0">
                <a:solidFill>
                  <a:srgbClr val="FF6600"/>
                </a:solidFill>
              </a:rPr>
              <a:t>  </a:t>
            </a:r>
          </a:p>
          <a:p>
            <a:pPr marL="0" indent="0">
              <a:buNone/>
            </a:pPr>
            <a:r>
              <a:rPr lang="en-US" sz="2000" dirty="0" err="1" smtClean="0">
                <a:solidFill>
                  <a:srgbClr val="FF6600"/>
                </a:solidFill>
              </a:rPr>
              <a:t>Bepaalt</a:t>
            </a:r>
            <a:r>
              <a:rPr lang="en-US" sz="2000" dirty="0" smtClean="0">
                <a:solidFill>
                  <a:srgbClr val="FF6600"/>
                </a:solidFill>
              </a:rPr>
              <a:t> de </a:t>
            </a:r>
            <a:r>
              <a:rPr lang="en-US" sz="2000" dirty="0" err="1" smtClean="0">
                <a:solidFill>
                  <a:srgbClr val="FF6600"/>
                </a:solidFill>
              </a:rPr>
              <a:t>kanker</a:t>
            </a:r>
            <a:r>
              <a:rPr lang="en-US" sz="2000" dirty="0" smtClean="0">
                <a:solidFill>
                  <a:srgbClr val="FF6600"/>
                </a:solidFill>
              </a:rPr>
              <a:t> </a:t>
            </a:r>
          </a:p>
          <a:p>
            <a:pPr marL="0" indent="0">
              <a:buNone/>
            </a:pPr>
            <a:r>
              <a:rPr lang="en-US" sz="2000" dirty="0" smtClean="0">
                <a:solidFill>
                  <a:srgbClr val="FF6600"/>
                </a:solidFill>
              </a:rPr>
              <a:t>hoe het met je </a:t>
            </a:r>
            <a:r>
              <a:rPr lang="en-US" sz="2000" dirty="0" err="1" smtClean="0">
                <a:solidFill>
                  <a:srgbClr val="FF6600"/>
                </a:solidFill>
              </a:rPr>
              <a:t>gaat</a:t>
            </a:r>
            <a:r>
              <a:rPr lang="en-US" sz="2000" dirty="0" smtClean="0">
                <a:solidFill>
                  <a:srgbClr val="FF6600"/>
                </a:solidFill>
              </a:rPr>
              <a:t>,</a:t>
            </a:r>
          </a:p>
          <a:p>
            <a:pPr marL="0" indent="0">
              <a:buNone/>
            </a:pPr>
            <a:r>
              <a:rPr lang="en-US" sz="2000" dirty="0">
                <a:solidFill>
                  <a:srgbClr val="FF6600"/>
                </a:solidFill>
              </a:rPr>
              <a:t>o</a:t>
            </a:r>
            <a:r>
              <a:rPr lang="en-US" sz="2000" dirty="0" smtClean="0">
                <a:solidFill>
                  <a:srgbClr val="FF6600"/>
                </a:solidFill>
              </a:rPr>
              <a:t>f </a:t>
            </a:r>
            <a:r>
              <a:rPr lang="en-US" sz="2000" dirty="0" err="1" smtClean="0">
                <a:solidFill>
                  <a:srgbClr val="FF6600"/>
                </a:solidFill>
              </a:rPr>
              <a:t>eerder</a:t>
            </a:r>
            <a:r>
              <a:rPr lang="en-US" sz="2000" dirty="0" smtClean="0">
                <a:solidFill>
                  <a:srgbClr val="FF6600"/>
                </a:solidFill>
              </a:rPr>
              <a:t> </a:t>
            </a:r>
            <a:r>
              <a:rPr lang="en-US" sz="2000" dirty="0" err="1" smtClean="0">
                <a:solidFill>
                  <a:srgbClr val="FF6600"/>
                </a:solidFill>
              </a:rPr>
              <a:t>ander</a:t>
            </a:r>
            <a:r>
              <a:rPr lang="en-US" sz="2000" dirty="0" smtClean="0">
                <a:solidFill>
                  <a:srgbClr val="FF6600"/>
                </a:solidFill>
              </a:rPr>
              <a:t> </a:t>
            </a:r>
            <a:r>
              <a:rPr lang="en-US" sz="2000" dirty="0" err="1" smtClean="0">
                <a:solidFill>
                  <a:srgbClr val="FF6600"/>
                </a:solidFill>
              </a:rPr>
              <a:t>zaken</a:t>
            </a:r>
            <a:r>
              <a:rPr lang="en-US" sz="2000" dirty="0" smtClean="0">
                <a:solidFill>
                  <a:srgbClr val="FF6600"/>
                </a:solidFill>
              </a:rPr>
              <a:t>?</a:t>
            </a:r>
          </a:p>
          <a:p>
            <a:pPr marL="0" indent="0">
              <a:buNone/>
            </a:pPr>
            <a:endParaRPr lang="en-US" sz="2000" dirty="0" smtClean="0">
              <a:solidFill>
                <a:srgbClr val="FF6600"/>
              </a:solidFill>
            </a:endParaRPr>
          </a:p>
          <a:p>
            <a:pPr marL="0" indent="0">
              <a:buNone/>
            </a:pPr>
            <a:endParaRPr lang="is-IS" dirty="0">
              <a:solidFill>
                <a:srgbClr val="FF0000"/>
              </a:solidFill>
            </a:endParaRPr>
          </a:p>
          <a:p>
            <a:pPr marL="0" indent="0">
              <a:buNone/>
            </a:pPr>
            <a:endParaRPr lang="en-US" dirty="0" smtClean="0">
              <a:solidFill>
                <a:srgbClr val="FF0000"/>
              </a:solidFill>
            </a:endParaRPr>
          </a:p>
        </p:txBody>
      </p:sp>
      <p:sp>
        <p:nvSpPr>
          <p:cNvPr id="8" name="Tekstvak 7"/>
          <p:cNvSpPr txBox="1"/>
          <p:nvPr/>
        </p:nvSpPr>
        <p:spPr>
          <a:xfrm>
            <a:off x="3697111" y="5824234"/>
            <a:ext cx="184666" cy="369332"/>
          </a:xfrm>
          <a:prstGeom prst="rect">
            <a:avLst/>
          </a:prstGeom>
          <a:noFill/>
        </p:spPr>
        <p:txBody>
          <a:bodyPr wrap="none" rtlCol="0">
            <a:spAutoFit/>
          </a:bodyPr>
          <a:lstStyle/>
          <a:p>
            <a:endParaRPr lang="nl-NL" dirty="0"/>
          </a:p>
        </p:txBody>
      </p:sp>
      <p:pic>
        <p:nvPicPr>
          <p:cNvPr id="5" name="Afbeelding 4" descr="Schermafbeelding 2019-05-19 om 16.02.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215" y="1552222"/>
            <a:ext cx="3732905" cy="4272012"/>
          </a:xfrm>
          <a:prstGeom prst="rect">
            <a:avLst/>
          </a:prstGeom>
          <a:ln w="38100" cmpd="sng">
            <a:solidFill>
              <a:srgbClr val="FF6600"/>
            </a:solidFill>
          </a:ln>
        </p:spPr>
      </p:pic>
    </p:spTree>
    <p:extLst>
      <p:ext uri="{BB962C8B-B14F-4D97-AF65-F5344CB8AC3E}">
        <p14:creationId xmlns:p14="http://schemas.microsoft.com/office/powerpoint/2010/main" val="1818582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586" y="146982"/>
            <a:ext cx="2193267" cy="11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title"/>
          </p:nvPr>
        </p:nvSpPr>
        <p:spPr>
          <a:xfrm>
            <a:off x="297712" y="337805"/>
            <a:ext cx="7676707" cy="815448"/>
          </a:xfrm>
        </p:spPr>
        <p:txBody>
          <a:bodyPr>
            <a:normAutofit/>
          </a:bodyPr>
          <a:lstStyle/>
          <a:p>
            <a:r>
              <a:rPr lang="nl-NL" dirty="0" smtClean="0"/>
              <a:t>ANGST voor bijwerkingen</a:t>
            </a:r>
            <a:br>
              <a:rPr lang="nl-NL" dirty="0" smtClean="0"/>
            </a:br>
            <a:r>
              <a:rPr lang="nl-NL" sz="1600" dirty="0" smtClean="0">
                <a:solidFill>
                  <a:srgbClr val="FE690E"/>
                </a:solidFill>
              </a:rPr>
              <a:t>keerzijde van de medaille……</a:t>
            </a:r>
            <a:endParaRPr lang="nl-NL" dirty="0"/>
          </a:p>
        </p:txBody>
      </p:sp>
      <p:pic>
        <p:nvPicPr>
          <p:cNvPr id="2" name="Tijdelijke aanduiding voor inhoud 1" descr="il_570xN.1238567655_kbzz.jpg"/>
          <p:cNvPicPr>
            <a:picLocks noGrp="1" noChangeAspect="1"/>
          </p:cNvPicPr>
          <p:nvPr>
            <p:ph idx="1"/>
          </p:nvPr>
        </p:nvPicPr>
        <p:blipFill>
          <a:blip r:embed="rId4">
            <a:extLst>
              <a:ext uri="{28A0092B-C50C-407E-A947-70E740481C1C}">
                <a14:useLocalDpi xmlns:a14="http://schemas.microsoft.com/office/drawing/2010/main" val="0"/>
              </a:ext>
            </a:extLst>
          </a:blip>
          <a:srcRect t="19058" b="19058"/>
          <a:stretch>
            <a:fillRect/>
          </a:stretch>
        </p:blipFill>
        <p:spPr>
          <a:xfrm>
            <a:off x="571500" y="1548694"/>
            <a:ext cx="8022161" cy="4337580"/>
          </a:xfrm>
        </p:spPr>
      </p:pic>
      <p:sp>
        <p:nvSpPr>
          <p:cNvPr id="3" name="Tekstvak 2"/>
          <p:cNvSpPr txBox="1"/>
          <p:nvPr/>
        </p:nvSpPr>
        <p:spPr>
          <a:xfrm>
            <a:off x="571499" y="5701608"/>
            <a:ext cx="8022161" cy="646331"/>
          </a:xfrm>
          <a:prstGeom prst="rect">
            <a:avLst/>
          </a:prstGeom>
          <a:solidFill>
            <a:schemeClr val="tx2"/>
          </a:solidFill>
        </p:spPr>
        <p:txBody>
          <a:bodyPr wrap="square" rtlCol="0">
            <a:spAutoFit/>
          </a:bodyPr>
          <a:lstStyle/>
          <a:p>
            <a:r>
              <a:rPr lang="nl-NL" dirty="0" smtClean="0"/>
              <a:t>	“ verhogen kans genezing ”   versus  “ bijwerkingen korte/lange termijn ”</a:t>
            </a:r>
          </a:p>
          <a:p>
            <a:r>
              <a:rPr lang="nl-NL" dirty="0" smtClean="0"/>
              <a:t> </a:t>
            </a:r>
            <a:endParaRPr lang="nl-NL" dirty="0"/>
          </a:p>
        </p:txBody>
      </p:sp>
    </p:spTree>
    <p:extLst>
      <p:ext uri="{BB962C8B-B14F-4D97-AF65-F5344CB8AC3E}">
        <p14:creationId xmlns:p14="http://schemas.microsoft.com/office/powerpoint/2010/main" val="3761831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un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601" y="1788583"/>
            <a:ext cx="5888321" cy="4337580"/>
          </a:xfrm>
          <a:prstGeom prst="rect">
            <a:avLst/>
          </a:prstGeom>
        </p:spPr>
      </p:pic>
      <p:sp>
        <p:nvSpPr>
          <p:cNvPr id="2" name="Titel 1"/>
          <p:cNvSpPr>
            <a:spLocks noGrp="1"/>
          </p:cNvSpPr>
          <p:nvPr>
            <p:ph type="title"/>
          </p:nvPr>
        </p:nvSpPr>
        <p:spPr/>
        <p:txBody>
          <a:bodyPr>
            <a:normAutofit fontScale="90000"/>
          </a:bodyPr>
          <a:lstStyle/>
          <a:p>
            <a:r>
              <a:rPr lang="nl-NL" dirty="0" smtClean="0"/>
              <a:t>Gesprek in de spreekkamer en thuis</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lgn="ctr">
              <a:buNone/>
            </a:pPr>
            <a:endParaRPr lang="en-US" dirty="0">
              <a:solidFill>
                <a:srgbClr val="FE690E"/>
              </a:solidFill>
            </a:endParaRPr>
          </a:p>
          <a:p>
            <a:pPr marL="0" indent="0" algn="ctr">
              <a:buNone/>
            </a:pPr>
            <a:r>
              <a:rPr lang="en-US" dirty="0">
                <a:solidFill>
                  <a:srgbClr val="FE690E"/>
                </a:solidFill>
              </a:rPr>
              <a:t> </a:t>
            </a:r>
          </a:p>
          <a:p>
            <a:pPr marL="0" indent="0" algn="ctr">
              <a:buNone/>
            </a:pPr>
            <a:endParaRPr lang="en-US" dirty="0" smtClean="0">
              <a:solidFill>
                <a:srgbClr val="FE690E"/>
              </a:solidFill>
            </a:endParaRPr>
          </a:p>
          <a:p>
            <a:pPr marL="0" indent="0" algn="ctr">
              <a:buNone/>
            </a:pPr>
            <a:endParaRPr lang="en-US" dirty="0">
              <a:solidFill>
                <a:srgbClr val="FE690E"/>
              </a:solidFill>
            </a:endParaRPr>
          </a:p>
          <a:p>
            <a:pPr marL="0" indent="0" algn="ctr">
              <a:buNone/>
            </a:pPr>
            <a:endParaRPr lang="en-US" dirty="0" smtClean="0">
              <a:solidFill>
                <a:srgbClr val="FE690E"/>
              </a:solidFill>
            </a:endParaRPr>
          </a:p>
          <a:p>
            <a:pPr marL="0" indent="0" algn="ctr">
              <a:buNone/>
            </a:pPr>
            <a:r>
              <a:rPr lang="en-US" b="1" dirty="0" smtClean="0">
                <a:solidFill>
                  <a:srgbClr val="010A62"/>
                </a:solidFill>
              </a:rPr>
              <a:t>TERUGKEER VAN ZIEKTE</a:t>
            </a:r>
            <a:endParaRPr lang="en-US" sz="3200" b="1" dirty="0" smtClean="0">
              <a:solidFill>
                <a:srgbClr val="010A62"/>
              </a:solidFill>
            </a:endParaRPr>
          </a:p>
          <a:p>
            <a:pPr marL="0" indent="0" algn="ctr">
              <a:buNone/>
            </a:pPr>
            <a:endParaRPr lang="en-US" dirty="0" smtClean="0">
              <a:solidFill>
                <a:srgbClr val="FE690E"/>
              </a:solidFill>
            </a:endParaRPr>
          </a:p>
          <a:p>
            <a:pPr marL="0" indent="0" algn="ctr">
              <a:buNone/>
            </a:pPr>
            <a:endParaRPr lang="en-US" sz="3200" dirty="0" smtClean="0">
              <a:solidFill>
                <a:srgbClr val="010A62"/>
              </a:solidFill>
            </a:endParaRPr>
          </a:p>
          <a:p>
            <a:pPr marL="0" indent="0" algn="ctr">
              <a:buNone/>
            </a:pPr>
            <a:r>
              <a:rPr lang="en-US" sz="3200" b="1" dirty="0" smtClean="0">
                <a:solidFill>
                  <a:srgbClr val="010A62"/>
                </a:solidFill>
              </a:rPr>
              <a:t>ANGST</a:t>
            </a:r>
          </a:p>
          <a:p>
            <a:pPr marL="0" indent="0" algn="ctr">
              <a:buNone/>
            </a:pPr>
            <a:endParaRPr lang="en-US" dirty="0">
              <a:solidFill>
                <a:srgbClr val="FE690E"/>
              </a:solidFill>
            </a:endParaRPr>
          </a:p>
          <a:p>
            <a:pPr marL="0" indent="0" algn="ctr">
              <a:buNone/>
            </a:pPr>
            <a:endParaRPr lang="en-US" dirty="0" smtClean="0">
              <a:solidFill>
                <a:srgbClr val="FE690E"/>
              </a:solidFill>
            </a:endParaRPr>
          </a:p>
          <a:p>
            <a:pPr marL="0" indent="0" algn="ctr">
              <a:buNone/>
            </a:pPr>
            <a:endParaRPr lang="en-US" dirty="0" smtClean="0">
              <a:solidFill>
                <a:srgbClr val="FE690E"/>
              </a:solidFill>
            </a:endParaRPr>
          </a:p>
          <a:p>
            <a:pPr marL="0" indent="0" algn="ctr">
              <a:buNone/>
            </a:pPr>
            <a:r>
              <a:rPr lang="en-US" b="1" dirty="0" smtClean="0">
                <a:solidFill>
                  <a:srgbClr val="010A62"/>
                </a:solidFill>
              </a:rPr>
              <a:t>OF LANGE TERMIJN BIJWERKINGEN</a:t>
            </a:r>
            <a:endParaRPr lang="en-US" b="1" dirty="0"/>
          </a:p>
          <a:p>
            <a:pPr marL="0" indent="0">
              <a:buNone/>
            </a:pPr>
            <a:endParaRPr lang="nl-N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49" y="161094"/>
            <a:ext cx="2193267" cy="11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Gekromde pijl links 7"/>
          <p:cNvSpPr/>
          <p:nvPr/>
        </p:nvSpPr>
        <p:spPr>
          <a:xfrm>
            <a:off x="6081889" y="3386667"/>
            <a:ext cx="917222" cy="2243665"/>
          </a:xfrm>
          <a:prstGeom prst="curvedLeftArrow">
            <a:avLst/>
          </a:prstGeom>
          <a:solidFill>
            <a:srgbClr val="FE690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1" name="Gekromde pijl links 10"/>
          <p:cNvSpPr/>
          <p:nvPr/>
        </p:nvSpPr>
        <p:spPr>
          <a:xfrm rot="10800000">
            <a:off x="2142066" y="3386667"/>
            <a:ext cx="917222" cy="2243665"/>
          </a:xfrm>
          <a:prstGeom prst="curvedLeftArrow">
            <a:avLst/>
          </a:prstGeom>
          <a:solidFill>
            <a:srgbClr val="FE690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954542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a:t>
            </a:r>
            <a:endParaRPr lang="nl-NL" dirty="0"/>
          </a:p>
        </p:txBody>
      </p:sp>
      <p:pic>
        <p:nvPicPr>
          <p:cNvPr id="4" name="Tijdelijke aanduiding voor inhoud 3" descr="Schermafbeelding 2019-05-19 om 15.35.23.png"/>
          <p:cNvPicPr>
            <a:picLocks noGrp="1" noChangeAspect="1"/>
          </p:cNvPicPr>
          <p:nvPr>
            <p:ph idx="1"/>
          </p:nvPr>
        </p:nvPicPr>
        <p:blipFill>
          <a:blip r:embed="rId3">
            <a:extLst>
              <a:ext uri="{28A0092B-C50C-407E-A947-70E740481C1C}">
                <a14:useLocalDpi xmlns:a14="http://schemas.microsoft.com/office/drawing/2010/main" val="0"/>
              </a:ext>
            </a:extLst>
          </a:blip>
          <a:srcRect l="-28190" r="-28190"/>
          <a:stretch>
            <a:fillRect/>
          </a:stretch>
        </p:blipFill>
        <p:spPr>
          <a:xfrm>
            <a:off x="571500" y="1806221"/>
            <a:ext cx="5752711" cy="3110489"/>
          </a:xfrm>
          <a:ln w="57150" cmpd="sng">
            <a:solidFill>
              <a:srgbClr val="010A62"/>
            </a:solidFill>
          </a:ln>
        </p:spPr>
      </p:pic>
      <p:sp>
        <p:nvSpPr>
          <p:cNvPr id="5" name="Tekstvak 4"/>
          <p:cNvSpPr txBox="1"/>
          <p:nvPr/>
        </p:nvSpPr>
        <p:spPr>
          <a:xfrm>
            <a:off x="571500" y="5136444"/>
            <a:ext cx="7690555" cy="1477328"/>
          </a:xfrm>
          <a:prstGeom prst="rect">
            <a:avLst/>
          </a:prstGeom>
          <a:noFill/>
        </p:spPr>
        <p:txBody>
          <a:bodyPr wrap="square" rtlCol="0">
            <a:spAutoFit/>
          </a:bodyPr>
          <a:lstStyle/>
          <a:p>
            <a:pPr marL="285750" indent="-285750">
              <a:buFont typeface="Arial"/>
              <a:buChar char="•"/>
            </a:pPr>
            <a:r>
              <a:rPr lang="nl-NL" dirty="0" smtClean="0"/>
              <a:t>Overleving zichtbaar beter, voornamelijk voor stadium II/III ziekte</a:t>
            </a:r>
          </a:p>
          <a:p>
            <a:pPr marL="285750" indent="-285750">
              <a:buFont typeface="Arial"/>
              <a:buChar char="•"/>
            </a:pPr>
            <a:r>
              <a:rPr lang="nl-NL" dirty="0"/>
              <a:t>M</a:t>
            </a:r>
            <a:r>
              <a:rPr lang="nl-NL" dirty="0" smtClean="0"/>
              <a:t>annen nog steeds lagere overlevingskansen dan vrouwen </a:t>
            </a:r>
            <a:r>
              <a:rPr lang="is-IS" dirty="0" smtClean="0"/>
              <a:t>….</a:t>
            </a:r>
            <a:endParaRPr lang="nl-NL" dirty="0" smtClean="0"/>
          </a:p>
          <a:p>
            <a:pPr marL="285750" indent="-285750">
              <a:buFont typeface="Arial"/>
              <a:buChar char="•"/>
            </a:pPr>
            <a:r>
              <a:rPr lang="nl-NL" dirty="0" smtClean="0"/>
              <a:t>Gemetastaseerde ziekte, een bescheiden vooruitgang </a:t>
            </a:r>
            <a:r>
              <a:rPr lang="is-IS" dirty="0" smtClean="0"/>
              <a:t>…..</a:t>
            </a:r>
            <a:endParaRPr lang="nl-NL" dirty="0" smtClean="0"/>
          </a:p>
          <a:p>
            <a:pPr marL="285750" indent="-285750">
              <a:buFont typeface="Arial"/>
              <a:buChar char="•"/>
            </a:pPr>
            <a:endParaRPr lang="nl-NL" dirty="0" smtClean="0"/>
          </a:p>
          <a:p>
            <a:endParaRPr lang="nl-NL" dirty="0"/>
          </a:p>
        </p:txBody>
      </p:sp>
      <p:sp>
        <p:nvSpPr>
          <p:cNvPr id="6" name="Tekstvak 5"/>
          <p:cNvSpPr txBox="1"/>
          <p:nvPr/>
        </p:nvSpPr>
        <p:spPr>
          <a:xfrm>
            <a:off x="571500" y="6293555"/>
            <a:ext cx="4706056" cy="307777"/>
          </a:xfrm>
          <a:prstGeom prst="rect">
            <a:avLst/>
          </a:prstGeom>
          <a:noFill/>
        </p:spPr>
        <p:txBody>
          <a:bodyPr wrap="square" rtlCol="0">
            <a:spAutoFit/>
          </a:bodyPr>
          <a:lstStyle/>
          <a:p>
            <a:r>
              <a:rPr lang="nl-NL" sz="1400" dirty="0" smtClean="0"/>
              <a:t>Bron; IKNL Borstkanker in Nederland, trends 1989-2017</a:t>
            </a:r>
            <a:endParaRPr lang="nl-NL" sz="1400" dirty="0"/>
          </a:p>
        </p:txBody>
      </p:sp>
    </p:spTree>
    <p:extLst>
      <p:ext uri="{BB962C8B-B14F-4D97-AF65-F5344CB8AC3E}">
        <p14:creationId xmlns:p14="http://schemas.microsoft.com/office/powerpoint/2010/main" val="45122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a:t>
            </a:r>
            <a:endParaRPr lang="nl-NL" dirty="0"/>
          </a:p>
        </p:txBody>
      </p:sp>
      <p:pic>
        <p:nvPicPr>
          <p:cNvPr id="4" name="Tijdelijke aanduiding voor inhoud 3" descr="Schermafbeelding 2019-05-19 om 15.34.35.png"/>
          <p:cNvPicPr>
            <a:picLocks noGrp="1" noChangeAspect="1"/>
          </p:cNvPicPr>
          <p:nvPr>
            <p:ph idx="1"/>
          </p:nvPr>
        </p:nvPicPr>
        <p:blipFill>
          <a:blip r:embed="rId2">
            <a:extLst>
              <a:ext uri="{28A0092B-C50C-407E-A947-70E740481C1C}">
                <a14:useLocalDpi xmlns:a14="http://schemas.microsoft.com/office/drawing/2010/main" val="0"/>
              </a:ext>
            </a:extLst>
          </a:blip>
          <a:srcRect l="-24662" r="-24662"/>
          <a:stretch>
            <a:fillRect/>
          </a:stretch>
        </p:blipFill>
        <p:spPr>
          <a:xfrm>
            <a:off x="521770" y="1693334"/>
            <a:ext cx="6240980" cy="3374496"/>
          </a:xfrm>
          <a:ln w="57150" cmpd="sng">
            <a:solidFill>
              <a:srgbClr val="010A62"/>
            </a:solidFill>
          </a:ln>
        </p:spPr>
      </p:pic>
      <p:sp>
        <p:nvSpPr>
          <p:cNvPr id="5" name="Tekstvak 4"/>
          <p:cNvSpPr txBox="1"/>
          <p:nvPr/>
        </p:nvSpPr>
        <p:spPr>
          <a:xfrm>
            <a:off x="571500" y="6293555"/>
            <a:ext cx="4706056" cy="307777"/>
          </a:xfrm>
          <a:prstGeom prst="rect">
            <a:avLst/>
          </a:prstGeom>
          <a:noFill/>
        </p:spPr>
        <p:txBody>
          <a:bodyPr wrap="square" rtlCol="0">
            <a:spAutoFit/>
          </a:bodyPr>
          <a:lstStyle/>
          <a:p>
            <a:r>
              <a:rPr lang="nl-NL" sz="1400" dirty="0" smtClean="0"/>
              <a:t>Bron; IKNL Borstkanker in Nederland, trends 1989-2017</a:t>
            </a:r>
            <a:endParaRPr lang="nl-NL" sz="1400" dirty="0"/>
          </a:p>
        </p:txBody>
      </p:sp>
      <p:sp>
        <p:nvSpPr>
          <p:cNvPr id="6" name="Tekstvak 5"/>
          <p:cNvSpPr txBox="1"/>
          <p:nvPr/>
        </p:nvSpPr>
        <p:spPr>
          <a:xfrm>
            <a:off x="571500" y="5517444"/>
            <a:ext cx="6977944" cy="369332"/>
          </a:xfrm>
          <a:prstGeom prst="rect">
            <a:avLst/>
          </a:prstGeom>
          <a:noFill/>
        </p:spPr>
        <p:txBody>
          <a:bodyPr wrap="square" rtlCol="0">
            <a:spAutoFit/>
          </a:bodyPr>
          <a:lstStyle/>
          <a:p>
            <a:r>
              <a:rPr lang="nl-NL" dirty="0" smtClean="0"/>
              <a:t>Overleving wordt sterk bepaald door het stadium bij diagnose …..</a:t>
            </a:r>
            <a:endParaRPr lang="nl-NL" dirty="0"/>
          </a:p>
        </p:txBody>
      </p:sp>
    </p:spTree>
    <p:extLst>
      <p:ext uri="{BB962C8B-B14F-4D97-AF65-F5344CB8AC3E}">
        <p14:creationId xmlns:p14="http://schemas.microsoft.com/office/powerpoint/2010/main" val="918438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a:t>
            </a:r>
            <a:endParaRPr lang="nl-NL" dirty="0"/>
          </a:p>
        </p:txBody>
      </p:sp>
      <p:sp>
        <p:nvSpPr>
          <p:cNvPr id="3" name="Tijdelijke aanduiding voor inhoud 2"/>
          <p:cNvSpPr>
            <a:spLocks noGrp="1"/>
          </p:cNvSpPr>
          <p:nvPr>
            <p:ph idx="1"/>
          </p:nvPr>
        </p:nvSpPr>
        <p:spPr>
          <a:xfrm>
            <a:off x="571500" y="1033671"/>
            <a:ext cx="8022161" cy="4963092"/>
          </a:xfrm>
        </p:spPr>
        <p:txBody>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r>
              <a:rPr lang="en-US" sz="1400" b="1" dirty="0" smtClean="0"/>
              <a:t>NEDERLANDSE STUDIE DOOR IKNL, NIVEL, UT  Breast (APRIL 2019)</a:t>
            </a:r>
            <a:endParaRPr lang="en-US" sz="1400" b="1" dirty="0"/>
          </a:p>
          <a:p>
            <a:pPr marL="0" indent="0">
              <a:buNone/>
            </a:pPr>
            <a:r>
              <a:rPr lang="en-US" sz="1400" b="1" dirty="0" smtClean="0"/>
              <a:t>Patient-reported </a:t>
            </a:r>
            <a:r>
              <a:rPr lang="en-US" sz="1400" b="1" dirty="0"/>
              <a:t>health problems and healthcare use after treatment for early-stage breast </a:t>
            </a:r>
            <a:r>
              <a:rPr lang="en-US" sz="1400" b="1" dirty="0" smtClean="0"/>
              <a:t>cancer</a:t>
            </a:r>
          </a:p>
          <a:p>
            <a:pPr marL="0" indent="0">
              <a:buNone/>
            </a:pPr>
            <a:r>
              <a:rPr lang="en-US" sz="1400" b="1" dirty="0" smtClean="0"/>
              <a:t>RESULTS</a:t>
            </a:r>
            <a:r>
              <a:rPr lang="en-US" sz="1400" b="1" dirty="0"/>
              <a:t>: </a:t>
            </a:r>
          </a:p>
          <a:p>
            <a:pPr marL="0" indent="0">
              <a:buNone/>
            </a:pPr>
            <a:r>
              <a:rPr lang="en-US" sz="1400" dirty="0"/>
              <a:t>404 patients responded (46%). The median age was 62.0 years (SD:10.9). Apart from breast surgery, patients had been treated with radiotherapy (72%), chemotherapy (49%), anti-hormonal therapy (57%), and axillary dissection (21%). </a:t>
            </a:r>
            <a:r>
              <a:rPr lang="en-US" sz="1400" b="1" dirty="0">
                <a:solidFill>
                  <a:srgbClr val="FE690E"/>
                </a:solidFill>
              </a:rPr>
              <a:t>Ninety-three percent experienced one or more health problems. </a:t>
            </a:r>
            <a:r>
              <a:rPr lang="en-US" sz="1400" dirty="0"/>
              <a:t>Over 50% of respondents experienced fatigue, psychological problems, and health problems regarding the breast, and/or musculoskeletal, central nervous, and reproductive system. Treatment with chemotherapy was significantly associated (p &lt; 0.05) with an increased risk of health problems, respectively fatigue (OR:2.00), respiratory (OR:1.81), gastrointestinal (OR:1.87), central nervous (OR:3.40), and skin problems (OR:2.62).</a:t>
            </a:r>
            <a:r>
              <a:rPr lang="en-US" sz="1400" b="1" dirty="0">
                <a:solidFill>
                  <a:srgbClr val="FE690E"/>
                </a:solidFill>
              </a:rPr>
              <a:t> Use of healthcare for one or more health problems was reported by 64% of respondents.</a:t>
            </a:r>
          </a:p>
          <a:p>
            <a:endParaRPr lang="nl-NL" dirty="0" smtClean="0"/>
          </a:p>
          <a:p>
            <a:endParaRPr lang="nl-NL" dirty="0"/>
          </a:p>
        </p:txBody>
      </p:sp>
    </p:spTree>
    <p:extLst>
      <p:ext uri="{BB962C8B-B14F-4D97-AF65-F5344CB8AC3E}">
        <p14:creationId xmlns:p14="http://schemas.microsoft.com/office/powerpoint/2010/main" val="999040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591" y="241551"/>
            <a:ext cx="6900530" cy="815448"/>
          </a:xfrm>
        </p:spPr>
        <p:txBody>
          <a:bodyPr>
            <a:normAutofit/>
          </a:bodyPr>
          <a:lstStyle/>
          <a:p>
            <a:r>
              <a:rPr lang="nl-NL" sz="2700" dirty="0" smtClean="0"/>
              <a:t>WAT KAN JE HELPEN IN DE WEGING ?</a:t>
            </a:r>
            <a:r>
              <a:rPr lang="nl-NL" dirty="0" smtClean="0"/>
              <a:t/>
            </a:r>
            <a:br>
              <a:rPr lang="nl-NL" dirty="0" smtClean="0"/>
            </a:br>
            <a:r>
              <a:rPr lang="nl-NL" sz="2000" i="1" dirty="0" smtClean="0">
                <a:solidFill>
                  <a:srgbClr val="FE690E"/>
                </a:solidFill>
              </a:rPr>
              <a:t>Hoe pak je je eigen regie?</a:t>
            </a:r>
            <a:endParaRPr lang="nl-NL" sz="2000" i="1" dirty="0"/>
          </a:p>
        </p:txBody>
      </p:sp>
      <p:pic>
        <p:nvPicPr>
          <p:cNvPr id="4" name="Afbeelding 3"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13" y="2002691"/>
            <a:ext cx="7031540" cy="3887746"/>
          </a:xfrm>
          <a:prstGeom prst="rect">
            <a:avLst/>
          </a:prstGeom>
        </p:spPr>
      </p:pic>
      <p:pic>
        <p:nvPicPr>
          <p:cNvPr id="5" name="Afbeelding 4"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723" y="1142844"/>
            <a:ext cx="3753374" cy="638264"/>
          </a:xfrm>
          <a:prstGeom prst="rect">
            <a:avLst/>
          </a:prstGeom>
        </p:spPr>
      </p:pic>
    </p:spTree>
    <p:extLst>
      <p:ext uri="{BB962C8B-B14F-4D97-AF65-F5344CB8AC3E}">
        <p14:creationId xmlns:p14="http://schemas.microsoft.com/office/powerpoint/2010/main" val="2443005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un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601" y="1788583"/>
            <a:ext cx="5888321" cy="4337580"/>
          </a:xfrm>
          <a:prstGeom prst="rect">
            <a:avLst/>
          </a:prstGeom>
        </p:spPr>
      </p:pic>
      <p:sp>
        <p:nvSpPr>
          <p:cNvPr id="2" name="Titel 1"/>
          <p:cNvSpPr>
            <a:spLocks noGrp="1"/>
          </p:cNvSpPr>
          <p:nvPr>
            <p:ph type="title"/>
          </p:nvPr>
        </p:nvSpPr>
        <p:spPr/>
        <p:txBody>
          <a:bodyPr>
            <a:normAutofit fontScale="90000"/>
          </a:bodyPr>
          <a:lstStyle/>
          <a:p>
            <a:r>
              <a:rPr lang="nl-NL" dirty="0" smtClean="0"/>
              <a:t>Gesprek in de spreekkamer en thuis</a:t>
            </a:r>
            <a:endParaRPr lang="nl-NL" dirty="0"/>
          </a:p>
        </p:txBody>
      </p:sp>
      <p:sp>
        <p:nvSpPr>
          <p:cNvPr id="3" name="Tijdelijke aanduiding voor inhoud 2"/>
          <p:cNvSpPr>
            <a:spLocks noGrp="1"/>
          </p:cNvSpPr>
          <p:nvPr>
            <p:ph idx="1"/>
          </p:nvPr>
        </p:nvSpPr>
        <p:spPr/>
        <p:txBody>
          <a:bodyPr>
            <a:normAutofit/>
          </a:bodyPr>
          <a:lstStyle/>
          <a:p>
            <a:pPr marL="0" indent="0" algn="ctr">
              <a:buNone/>
            </a:pPr>
            <a:endParaRPr lang="en-US" dirty="0">
              <a:solidFill>
                <a:srgbClr val="FE690E"/>
              </a:solidFill>
            </a:endParaRPr>
          </a:p>
          <a:p>
            <a:pPr marL="0" indent="0" algn="ctr">
              <a:buNone/>
            </a:pPr>
            <a:r>
              <a:rPr lang="en-US" dirty="0">
                <a:solidFill>
                  <a:srgbClr val="FE690E"/>
                </a:solidFill>
              </a:rPr>
              <a:t> </a:t>
            </a:r>
          </a:p>
          <a:p>
            <a:pPr marL="0" indent="0" algn="ctr">
              <a:buNone/>
            </a:pPr>
            <a:endParaRPr lang="en-US" dirty="0" smtClean="0">
              <a:solidFill>
                <a:srgbClr val="FE690E"/>
              </a:solidFill>
            </a:endParaRPr>
          </a:p>
          <a:p>
            <a:pPr marL="0" indent="0" algn="ctr">
              <a:buNone/>
            </a:pPr>
            <a:endParaRPr lang="en-US" dirty="0">
              <a:solidFill>
                <a:srgbClr val="FE690E"/>
              </a:solidFill>
            </a:endParaRPr>
          </a:p>
          <a:p>
            <a:pPr marL="0" indent="0" algn="ctr">
              <a:buNone/>
            </a:pPr>
            <a:endParaRPr lang="en-US" sz="3200" dirty="0" smtClean="0">
              <a:solidFill>
                <a:srgbClr val="010A62"/>
              </a:solidFill>
            </a:endParaRPr>
          </a:p>
          <a:p>
            <a:pPr marL="0" indent="0" algn="ctr">
              <a:buNone/>
            </a:pPr>
            <a:r>
              <a:rPr lang="en-US" sz="3200" b="1" dirty="0" err="1" smtClean="0"/>
              <a:t>Behandeling</a:t>
            </a:r>
            <a:r>
              <a:rPr lang="en-US" sz="3200" b="1" dirty="0" smtClean="0"/>
              <a:t> </a:t>
            </a:r>
            <a:r>
              <a:rPr lang="en-US" sz="3200" b="1" dirty="0" err="1" smtClean="0"/>
              <a:t>afgerond</a:t>
            </a:r>
            <a:r>
              <a:rPr lang="en-US" sz="3200" b="1" dirty="0" smtClean="0"/>
              <a:t>, </a:t>
            </a:r>
          </a:p>
          <a:p>
            <a:pPr marL="0" indent="0" algn="ctr">
              <a:buNone/>
            </a:pPr>
            <a:r>
              <a:rPr lang="en-US" sz="3200" b="1" dirty="0" smtClean="0"/>
              <a:t>in de FOLLOW-UP  en </a:t>
            </a:r>
            <a:r>
              <a:rPr lang="en-US" sz="3200" b="1" dirty="0" err="1" smtClean="0"/>
              <a:t>dan</a:t>
            </a:r>
            <a:r>
              <a:rPr lang="en-US" sz="3200" b="1" dirty="0" smtClean="0"/>
              <a:t>?</a:t>
            </a:r>
          </a:p>
          <a:p>
            <a:pPr marL="0" indent="0" algn="ctr">
              <a:buNone/>
            </a:pPr>
            <a:endParaRPr lang="en-US" dirty="0">
              <a:solidFill>
                <a:srgbClr val="FE690E"/>
              </a:solidFill>
            </a:endParaRPr>
          </a:p>
          <a:p>
            <a:pPr marL="0" indent="0" algn="ctr">
              <a:buNone/>
            </a:pPr>
            <a:endParaRPr lang="en-US" dirty="0" smtClean="0">
              <a:solidFill>
                <a:srgbClr val="FE690E"/>
              </a:solidFill>
            </a:endParaRPr>
          </a:p>
          <a:p>
            <a:pPr marL="0" indent="0" algn="ctr">
              <a:buNone/>
            </a:pPr>
            <a:endParaRPr lang="en-US" dirty="0" smtClean="0">
              <a:solidFill>
                <a:srgbClr val="FE690E"/>
              </a:solidFill>
            </a:endParaRPr>
          </a:p>
          <a:p>
            <a:pPr marL="0" indent="0">
              <a:buNone/>
            </a:pPr>
            <a:endParaRPr lang="nl-N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49" y="161094"/>
            <a:ext cx="2193267" cy="11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827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a:t>
            </a:r>
            <a:endParaRPr lang="nl-NL" dirty="0"/>
          </a:p>
        </p:txBody>
      </p:sp>
      <p:pic>
        <p:nvPicPr>
          <p:cNvPr id="4" name="Tijdelijke aanduiding voor inhoud 3" descr="Schermafbeelding 2019-05-19 om 15.36.23.png"/>
          <p:cNvPicPr>
            <a:picLocks noGrp="1" noChangeAspect="1"/>
          </p:cNvPicPr>
          <p:nvPr>
            <p:ph idx="1"/>
          </p:nvPr>
        </p:nvPicPr>
        <p:blipFill>
          <a:blip r:embed="rId3">
            <a:extLst>
              <a:ext uri="{28A0092B-C50C-407E-A947-70E740481C1C}">
                <a14:useLocalDpi xmlns:a14="http://schemas.microsoft.com/office/drawing/2010/main" val="0"/>
              </a:ext>
            </a:extLst>
          </a:blip>
          <a:srcRect l="-18254" r="-18254"/>
          <a:stretch>
            <a:fillRect/>
          </a:stretch>
        </p:blipFill>
        <p:spPr>
          <a:xfrm>
            <a:off x="551323" y="1733344"/>
            <a:ext cx="7833657" cy="4235656"/>
          </a:xfrm>
          <a:ln w="57150" cmpd="sng">
            <a:solidFill>
              <a:srgbClr val="010A62"/>
            </a:solidFill>
          </a:ln>
        </p:spPr>
      </p:pic>
      <p:sp>
        <p:nvSpPr>
          <p:cNvPr id="5" name="Tekstvak 4"/>
          <p:cNvSpPr txBox="1"/>
          <p:nvPr/>
        </p:nvSpPr>
        <p:spPr>
          <a:xfrm>
            <a:off x="571500" y="6293555"/>
            <a:ext cx="4706056" cy="307777"/>
          </a:xfrm>
          <a:prstGeom prst="rect">
            <a:avLst/>
          </a:prstGeom>
          <a:noFill/>
        </p:spPr>
        <p:txBody>
          <a:bodyPr wrap="square" rtlCol="0">
            <a:spAutoFit/>
          </a:bodyPr>
          <a:lstStyle/>
          <a:p>
            <a:r>
              <a:rPr lang="nl-NL" sz="1400" dirty="0" smtClean="0"/>
              <a:t>Bron: IKNL Borstkanker in Nederland, trends 1989-2017</a:t>
            </a:r>
            <a:endParaRPr lang="nl-NL" sz="1400" dirty="0"/>
          </a:p>
        </p:txBody>
      </p:sp>
      <p:sp>
        <p:nvSpPr>
          <p:cNvPr id="8" name="Tekstvak 7"/>
          <p:cNvSpPr txBox="1"/>
          <p:nvPr/>
        </p:nvSpPr>
        <p:spPr>
          <a:xfrm>
            <a:off x="2921001" y="3202000"/>
            <a:ext cx="818444" cy="369332"/>
          </a:xfrm>
          <a:prstGeom prst="rect">
            <a:avLst/>
          </a:prstGeom>
          <a:noFill/>
        </p:spPr>
        <p:txBody>
          <a:bodyPr wrap="square" rtlCol="0">
            <a:spAutoFit/>
          </a:bodyPr>
          <a:lstStyle/>
          <a:p>
            <a:r>
              <a:rPr lang="nl-NL" dirty="0" smtClean="0"/>
              <a:t>4.3%</a:t>
            </a:r>
            <a:endParaRPr lang="nl-NL" dirty="0"/>
          </a:p>
        </p:txBody>
      </p:sp>
      <p:sp>
        <p:nvSpPr>
          <p:cNvPr id="9" name="Tekstvak 8"/>
          <p:cNvSpPr txBox="1"/>
          <p:nvPr/>
        </p:nvSpPr>
        <p:spPr>
          <a:xfrm>
            <a:off x="3863623" y="3539066"/>
            <a:ext cx="818444" cy="369332"/>
          </a:xfrm>
          <a:prstGeom prst="rect">
            <a:avLst/>
          </a:prstGeom>
          <a:noFill/>
        </p:spPr>
        <p:txBody>
          <a:bodyPr wrap="square" rtlCol="0">
            <a:spAutoFit/>
          </a:bodyPr>
          <a:lstStyle/>
          <a:p>
            <a:r>
              <a:rPr lang="nl-NL" dirty="0" smtClean="0"/>
              <a:t>2.9%</a:t>
            </a:r>
            <a:endParaRPr lang="nl-NL" dirty="0"/>
          </a:p>
        </p:txBody>
      </p:sp>
      <p:sp>
        <p:nvSpPr>
          <p:cNvPr id="11" name="Tekstvak 10"/>
          <p:cNvSpPr txBox="1"/>
          <p:nvPr/>
        </p:nvSpPr>
        <p:spPr>
          <a:xfrm>
            <a:off x="4763912" y="1891267"/>
            <a:ext cx="922866" cy="369332"/>
          </a:xfrm>
          <a:prstGeom prst="rect">
            <a:avLst/>
          </a:prstGeom>
          <a:noFill/>
        </p:spPr>
        <p:txBody>
          <a:bodyPr wrap="square" rtlCol="0">
            <a:spAutoFit/>
          </a:bodyPr>
          <a:lstStyle/>
          <a:p>
            <a:r>
              <a:rPr lang="nl-NL" dirty="0" smtClean="0"/>
              <a:t>13.5%</a:t>
            </a:r>
            <a:endParaRPr lang="nl-NL" dirty="0"/>
          </a:p>
        </p:txBody>
      </p:sp>
      <p:sp>
        <p:nvSpPr>
          <p:cNvPr id="12" name="Tekstvak 11"/>
          <p:cNvSpPr txBox="1"/>
          <p:nvPr/>
        </p:nvSpPr>
        <p:spPr>
          <a:xfrm>
            <a:off x="5839884" y="3354400"/>
            <a:ext cx="922866" cy="369332"/>
          </a:xfrm>
          <a:prstGeom prst="rect">
            <a:avLst/>
          </a:prstGeom>
          <a:noFill/>
        </p:spPr>
        <p:txBody>
          <a:bodyPr wrap="square" rtlCol="0">
            <a:spAutoFit/>
          </a:bodyPr>
          <a:lstStyle/>
          <a:p>
            <a:r>
              <a:rPr lang="nl-NL" dirty="0" smtClean="0"/>
              <a:t>4 %</a:t>
            </a:r>
            <a:endParaRPr lang="nl-NL" dirty="0"/>
          </a:p>
        </p:txBody>
      </p:sp>
    </p:spTree>
    <p:extLst>
      <p:ext uri="{BB962C8B-B14F-4D97-AF65-F5344CB8AC3E}">
        <p14:creationId xmlns:p14="http://schemas.microsoft.com/office/powerpoint/2010/main" val="350478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47769912"/>
              </p:ext>
            </p:extLst>
          </p:nvPr>
        </p:nvGraphicFramePr>
        <p:xfrm>
          <a:off x="539552" y="1821938"/>
          <a:ext cx="7992888" cy="2268148"/>
        </p:xfrm>
        <a:graphic>
          <a:graphicData uri="http://schemas.openxmlformats.org/drawingml/2006/table">
            <a:tbl>
              <a:tblPr firstRow="1" bandRow="1">
                <a:tableStyleId>{5C22544A-7EE6-4342-B048-85BDC9FD1C3A}</a:tableStyleId>
              </a:tblPr>
              <a:tblGrid>
                <a:gridCol w="3996444">
                  <a:extLst>
                    <a:ext uri="{9D8B030D-6E8A-4147-A177-3AD203B41FA5}">
                      <a16:colId xmlns:a16="http://schemas.microsoft.com/office/drawing/2014/main" xmlns="" val="20000"/>
                    </a:ext>
                  </a:extLst>
                </a:gridCol>
                <a:gridCol w="3996444">
                  <a:extLst>
                    <a:ext uri="{9D8B030D-6E8A-4147-A177-3AD203B41FA5}">
                      <a16:colId xmlns:a16="http://schemas.microsoft.com/office/drawing/2014/main" xmlns="" val="20001"/>
                    </a:ext>
                  </a:extLst>
                </a:gridCol>
              </a:tblGrid>
              <a:tr h="0">
                <a:tc gridSpan="2">
                  <a:txBody>
                    <a:bodyPr/>
                    <a:lstStyle/>
                    <a:p>
                      <a:pPr algn="ctr"/>
                      <a:r>
                        <a:rPr lang="nl-NL" sz="3600" dirty="0" err="1"/>
                        <a:t>Disclosure</a:t>
                      </a:r>
                      <a:r>
                        <a:rPr lang="nl-NL" sz="3600" baseline="0" dirty="0"/>
                        <a:t> Belangen Spreker</a:t>
                      </a:r>
                      <a:endParaRPr lang="en-US" sz="3600" dirty="0"/>
                    </a:p>
                  </a:txBody>
                  <a:tcPr>
                    <a:solidFill>
                      <a:srgbClr val="000640"/>
                    </a:solidFill>
                  </a:tcPr>
                </a:tc>
                <a:tc hMerge="1">
                  <a:txBody>
                    <a:bodyPr/>
                    <a:lstStyle/>
                    <a:p>
                      <a:endParaRPr lang="en-US"/>
                    </a:p>
                  </a:txBody>
                  <a:tcPr/>
                </a:tc>
                <a:extLst>
                  <a:ext uri="{0D108BD9-81ED-4DB2-BD59-A6C34878D82A}">
                    <a16:rowId xmlns:a16="http://schemas.microsoft.com/office/drawing/2014/main" xmlns="" val="10000"/>
                  </a:ext>
                </a:extLst>
              </a:tr>
              <a:tr h="814034">
                <a:tc>
                  <a:txBody>
                    <a:bodyPr/>
                    <a:lstStyle/>
                    <a:p>
                      <a:r>
                        <a:rPr lang="nl-NL" sz="2000" b="1"/>
                        <a:t>Geen (potentiële)</a:t>
                      </a:r>
                      <a:r>
                        <a:rPr lang="nl-NL" sz="2000" b="1" baseline="0"/>
                        <a:t> belangenverstengeling</a:t>
                      </a:r>
                      <a:endParaRPr lang="en-US" sz="2000" b="1"/>
                    </a:p>
                  </a:txBody>
                  <a:tcPr/>
                </a:tc>
                <a:tc>
                  <a:txBody>
                    <a:bodyPr/>
                    <a:lstStyle/>
                    <a:p>
                      <a:endParaRPr lang="en-US"/>
                    </a:p>
                  </a:txBody>
                  <a:tcPr/>
                </a:tc>
                <a:extLst>
                  <a:ext uri="{0D108BD9-81ED-4DB2-BD59-A6C34878D82A}">
                    <a16:rowId xmlns:a16="http://schemas.microsoft.com/office/drawing/2014/main" xmlns="" val="10001"/>
                  </a:ext>
                </a:extLst>
              </a:tr>
              <a:tr h="814034">
                <a:tc>
                  <a:txBody>
                    <a:bodyPr/>
                    <a:lstStyle/>
                    <a:p>
                      <a:pPr marL="285750" indent="-285750">
                        <a:buFont typeface="Arial" panose="020B0604020202020204" pitchFamily="34" charset="0"/>
                        <a:buChar char="•"/>
                      </a:pPr>
                      <a:endParaRPr lang="en-US" dirty="0"/>
                    </a:p>
                  </a:txBody>
                  <a:tcPr/>
                </a:tc>
                <a:tc>
                  <a:txBody>
                    <a:bodyPr/>
                    <a:lstStyle/>
                    <a:p>
                      <a:endParaRPr lang="en-US" dirty="0"/>
                    </a:p>
                  </a:txBody>
                  <a:tcPr/>
                </a:tc>
                <a:extLst>
                  <a:ext uri="{0D108BD9-81ED-4DB2-BD59-A6C34878D82A}">
                    <a16:rowId xmlns:a16="http://schemas.microsoft.com/office/drawing/2014/main" xmlns="" val="10007"/>
                  </a:ext>
                </a:extLst>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49" y="146983"/>
            <a:ext cx="2193267" cy="11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142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EERDER WETEN ALTIJD BETER ?</a:t>
            </a:r>
            <a:endParaRPr lang="nl-NL" dirty="0"/>
          </a:p>
        </p:txBody>
      </p:sp>
      <p:pic>
        <p:nvPicPr>
          <p:cNvPr id="6" name="Tijdelijke aanduiding voor inhoud 3" descr="Schermafbeelding 2019-05-19 om 15.36.23.png"/>
          <p:cNvPicPr>
            <a:picLocks noGrp="1" noChangeAspect="1"/>
          </p:cNvPicPr>
          <p:nvPr>
            <p:ph idx="1"/>
          </p:nvPr>
        </p:nvPicPr>
        <p:blipFill>
          <a:blip r:embed="rId3">
            <a:extLst>
              <a:ext uri="{28A0092B-C50C-407E-A947-70E740481C1C}">
                <a14:useLocalDpi xmlns:a14="http://schemas.microsoft.com/office/drawing/2010/main" val="0"/>
              </a:ext>
            </a:extLst>
          </a:blip>
          <a:srcRect t="13374" b="13374"/>
          <a:stretch>
            <a:fillRect/>
          </a:stretch>
        </p:blipFill>
        <p:spPr>
          <a:xfrm>
            <a:off x="571500" y="1788583"/>
            <a:ext cx="2866731" cy="1550040"/>
          </a:xfrm>
          <a:ln w="57150" cmpd="sng">
            <a:solidFill>
              <a:srgbClr val="010A62"/>
            </a:solidFill>
          </a:ln>
        </p:spPr>
      </p:pic>
      <p:sp>
        <p:nvSpPr>
          <p:cNvPr id="5" name="Tekstvak 4"/>
          <p:cNvSpPr txBox="1"/>
          <p:nvPr/>
        </p:nvSpPr>
        <p:spPr>
          <a:xfrm>
            <a:off x="4221126" y="1788583"/>
            <a:ext cx="4848446" cy="4801314"/>
          </a:xfrm>
          <a:prstGeom prst="rect">
            <a:avLst/>
          </a:prstGeom>
          <a:noFill/>
        </p:spPr>
        <p:txBody>
          <a:bodyPr wrap="square" rtlCol="0">
            <a:spAutoFit/>
          </a:bodyPr>
          <a:lstStyle/>
          <a:p>
            <a:r>
              <a:rPr lang="nl-NL" dirty="0" smtClean="0"/>
              <a:t>Detectie lokaal recidief:</a:t>
            </a:r>
          </a:p>
          <a:p>
            <a:endParaRPr lang="nl-NL" dirty="0" smtClean="0"/>
          </a:p>
          <a:p>
            <a:pPr marL="285750" indent="-285750">
              <a:buFont typeface="Arial" panose="020B0604020202020204" pitchFamily="34" charset="0"/>
              <a:buChar char="•"/>
            </a:pPr>
            <a:r>
              <a:rPr lang="nl-NL" dirty="0" smtClean="0"/>
              <a:t>Zelfcontroles (40-50%)</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Lichamelijk onderzoek specialist (10-20%)</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Mammogram (40%)</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(MRI)</a:t>
            </a:r>
          </a:p>
          <a:p>
            <a:pPr marL="285750" indent="-285750">
              <a:buFont typeface="Arial" panose="020B0604020202020204" pitchFamily="34" charset="0"/>
              <a:buChar char="•"/>
            </a:pPr>
            <a:endParaRPr lang="nl-NL" dirty="0"/>
          </a:p>
          <a:p>
            <a:endParaRPr lang="nl-NL" dirty="0" smtClean="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a:p>
          <a:p>
            <a:r>
              <a:rPr lang="nl-NL" dirty="0" smtClean="0"/>
              <a:t>En wat te doen indien familiair belast?</a:t>
            </a:r>
          </a:p>
          <a:p>
            <a:endParaRPr lang="nl-NL" dirty="0" smtClean="0"/>
          </a:p>
          <a:p>
            <a:endParaRPr lang="nl-NL" dirty="0"/>
          </a:p>
        </p:txBody>
      </p:sp>
      <p:sp>
        <p:nvSpPr>
          <p:cNvPr id="9" name="PIJL-OMHOOG 8"/>
          <p:cNvSpPr/>
          <p:nvPr/>
        </p:nvSpPr>
        <p:spPr>
          <a:xfrm>
            <a:off x="1355650" y="2916674"/>
            <a:ext cx="223284" cy="843897"/>
          </a:xfrm>
          <a:prstGeom prst="upArrow">
            <a:avLst/>
          </a:prstGeom>
          <a:solidFill>
            <a:srgbClr val="FE690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PIJL-OMHOOG 9"/>
          <p:cNvSpPr/>
          <p:nvPr/>
        </p:nvSpPr>
        <p:spPr>
          <a:xfrm>
            <a:off x="1784498" y="2916674"/>
            <a:ext cx="223284" cy="843897"/>
          </a:xfrm>
          <a:prstGeom prst="upArrow">
            <a:avLst/>
          </a:prstGeom>
          <a:solidFill>
            <a:srgbClr val="FE690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PIJL-OMHOOG 10"/>
          <p:cNvSpPr/>
          <p:nvPr/>
        </p:nvSpPr>
        <p:spPr>
          <a:xfrm>
            <a:off x="2711302" y="2916674"/>
            <a:ext cx="223284" cy="843897"/>
          </a:xfrm>
          <a:prstGeom prst="upArrow">
            <a:avLst/>
          </a:prstGeom>
          <a:solidFill>
            <a:srgbClr val="FE690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1"/>
          <p:cNvSpPr txBox="1"/>
          <p:nvPr/>
        </p:nvSpPr>
        <p:spPr>
          <a:xfrm>
            <a:off x="571500" y="3987209"/>
            <a:ext cx="2866731" cy="923330"/>
          </a:xfrm>
          <a:prstGeom prst="rect">
            <a:avLst/>
          </a:prstGeom>
          <a:noFill/>
        </p:spPr>
        <p:txBody>
          <a:bodyPr wrap="square" rtlCol="0">
            <a:spAutoFit/>
          </a:bodyPr>
          <a:lstStyle/>
          <a:p>
            <a:r>
              <a:rPr lang="nl-NL" i="1" dirty="0" smtClean="0">
                <a:solidFill>
                  <a:srgbClr val="FE690E"/>
                </a:solidFill>
              </a:rPr>
              <a:t>Lokaal recidief</a:t>
            </a:r>
          </a:p>
          <a:p>
            <a:r>
              <a:rPr lang="nl-NL" i="1" dirty="0" smtClean="0">
                <a:solidFill>
                  <a:srgbClr val="FE690E"/>
                </a:solidFill>
              </a:rPr>
              <a:t>Regionaal recidief</a:t>
            </a:r>
          </a:p>
          <a:p>
            <a:r>
              <a:rPr lang="nl-NL" i="1" dirty="0" smtClean="0">
                <a:solidFill>
                  <a:srgbClr val="FE690E"/>
                </a:solidFill>
              </a:rPr>
              <a:t>2</a:t>
            </a:r>
            <a:r>
              <a:rPr lang="nl-NL" i="1" baseline="30000" dirty="0" smtClean="0">
                <a:solidFill>
                  <a:srgbClr val="FE690E"/>
                </a:solidFill>
              </a:rPr>
              <a:t>e</a:t>
            </a:r>
            <a:r>
              <a:rPr lang="nl-NL" i="1" dirty="0" smtClean="0">
                <a:solidFill>
                  <a:srgbClr val="FE690E"/>
                </a:solidFill>
              </a:rPr>
              <a:t> primaire tumor</a:t>
            </a:r>
            <a:endParaRPr lang="nl-NL" i="1" dirty="0">
              <a:solidFill>
                <a:srgbClr val="FE690E"/>
              </a:solidFill>
            </a:endParaRPr>
          </a:p>
        </p:txBody>
      </p:sp>
      <p:sp>
        <p:nvSpPr>
          <p:cNvPr id="13" name="Rechthoek 12"/>
          <p:cNvSpPr/>
          <p:nvPr/>
        </p:nvSpPr>
        <p:spPr>
          <a:xfrm>
            <a:off x="571500" y="6270591"/>
            <a:ext cx="1710725" cy="369332"/>
          </a:xfrm>
          <a:prstGeom prst="rect">
            <a:avLst/>
          </a:prstGeom>
        </p:spPr>
        <p:txBody>
          <a:bodyPr wrap="none">
            <a:spAutoFit/>
          </a:bodyPr>
          <a:lstStyle/>
          <a:p>
            <a:pPr lvl="0"/>
            <a:r>
              <a:rPr lang="nl-NL" dirty="0" smtClean="0">
                <a:solidFill>
                  <a:srgbClr val="231C54"/>
                </a:solidFill>
              </a:rPr>
              <a:t>Bron: </a:t>
            </a:r>
            <a:r>
              <a:rPr lang="nl-NL" dirty="0" err="1" smtClean="0">
                <a:solidFill>
                  <a:srgbClr val="231C54"/>
                </a:solidFill>
              </a:rPr>
              <a:t>Oncoline</a:t>
            </a:r>
            <a:endParaRPr lang="nl-NL" dirty="0">
              <a:solidFill>
                <a:srgbClr val="231C54"/>
              </a:solidFill>
            </a:endParaRPr>
          </a:p>
        </p:txBody>
      </p:sp>
    </p:spTree>
    <p:extLst>
      <p:ext uri="{BB962C8B-B14F-4D97-AF65-F5344CB8AC3E}">
        <p14:creationId xmlns:p14="http://schemas.microsoft.com/office/powerpoint/2010/main" val="815334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EERDER WETEN ALTIJD BETER ?</a:t>
            </a:r>
            <a:endParaRPr lang="nl-NL" dirty="0"/>
          </a:p>
        </p:txBody>
      </p:sp>
      <p:pic>
        <p:nvPicPr>
          <p:cNvPr id="7" name="Tijdelijke aanduiding voor inhoud 3" descr="Schermafbeelding 2019-05-19 om 15.36.23.png"/>
          <p:cNvPicPr>
            <a:picLocks noGrp="1" noChangeAspect="1"/>
          </p:cNvPicPr>
          <p:nvPr>
            <p:ph idx="1"/>
          </p:nvPr>
        </p:nvPicPr>
        <p:blipFill>
          <a:blip r:embed="rId3">
            <a:extLst>
              <a:ext uri="{28A0092B-C50C-407E-A947-70E740481C1C}">
                <a14:useLocalDpi xmlns:a14="http://schemas.microsoft.com/office/drawing/2010/main" val="0"/>
              </a:ext>
            </a:extLst>
          </a:blip>
          <a:srcRect t="13374" b="13374"/>
          <a:stretch>
            <a:fillRect/>
          </a:stretch>
        </p:blipFill>
        <p:spPr>
          <a:xfrm>
            <a:off x="571501" y="1788582"/>
            <a:ext cx="2440314" cy="1319477"/>
          </a:xfrm>
          <a:ln w="57150" cmpd="sng">
            <a:solidFill>
              <a:srgbClr val="010A62"/>
            </a:solidFill>
          </a:ln>
        </p:spPr>
      </p:pic>
      <p:sp>
        <p:nvSpPr>
          <p:cNvPr id="4" name="PIJL-OMHOOG 3"/>
          <p:cNvSpPr/>
          <p:nvPr/>
        </p:nvSpPr>
        <p:spPr>
          <a:xfrm>
            <a:off x="1972339" y="2895408"/>
            <a:ext cx="223284" cy="843897"/>
          </a:xfrm>
          <a:prstGeom prst="upArrow">
            <a:avLst/>
          </a:prstGeom>
          <a:solidFill>
            <a:srgbClr val="FE690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ekstvak 2"/>
          <p:cNvSpPr txBox="1"/>
          <p:nvPr/>
        </p:nvSpPr>
        <p:spPr>
          <a:xfrm>
            <a:off x="571501" y="4036460"/>
            <a:ext cx="2249334" cy="369332"/>
          </a:xfrm>
          <a:prstGeom prst="rect">
            <a:avLst/>
          </a:prstGeom>
          <a:noFill/>
        </p:spPr>
        <p:txBody>
          <a:bodyPr wrap="none" rtlCol="0">
            <a:spAutoFit/>
          </a:bodyPr>
          <a:lstStyle/>
          <a:p>
            <a:r>
              <a:rPr lang="nl-NL" i="1" dirty="0" smtClean="0">
                <a:solidFill>
                  <a:srgbClr val="FE690E"/>
                </a:solidFill>
              </a:rPr>
              <a:t>afstandsmetastasen</a:t>
            </a:r>
            <a:endParaRPr lang="nl-NL" i="1" dirty="0">
              <a:solidFill>
                <a:srgbClr val="FE690E"/>
              </a:solidFill>
            </a:endParaRPr>
          </a:p>
        </p:txBody>
      </p:sp>
      <p:sp>
        <p:nvSpPr>
          <p:cNvPr id="5" name="Tekstvak 4"/>
          <p:cNvSpPr txBox="1"/>
          <p:nvPr/>
        </p:nvSpPr>
        <p:spPr>
          <a:xfrm>
            <a:off x="4040372" y="1871330"/>
            <a:ext cx="4465675" cy="2862322"/>
          </a:xfrm>
          <a:prstGeom prst="rect">
            <a:avLst/>
          </a:prstGeom>
          <a:noFill/>
        </p:spPr>
        <p:txBody>
          <a:bodyPr wrap="square" rtlCol="0">
            <a:spAutoFit/>
          </a:bodyPr>
          <a:lstStyle/>
          <a:p>
            <a:r>
              <a:rPr lang="nl-NL" dirty="0" smtClean="0"/>
              <a:t>Waarom geen standaard lab-CT-PET-botscan?</a:t>
            </a:r>
          </a:p>
          <a:p>
            <a:endParaRPr lang="nl-NL" dirty="0"/>
          </a:p>
          <a:p>
            <a:pPr marL="285750" indent="-285750">
              <a:buFont typeface="Arial" panose="020B0604020202020204" pitchFamily="34" charset="0"/>
              <a:buChar char="•"/>
            </a:pPr>
            <a:r>
              <a:rPr lang="nl-NL" dirty="0" smtClean="0"/>
              <a:t>….</a:t>
            </a:r>
          </a:p>
          <a:p>
            <a:pPr marL="285750" indent="-285750">
              <a:buFont typeface="Arial" panose="020B0604020202020204" pitchFamily="34" charset="0"/>
              <a:buChar char="•"/>
            </a:pPr>
            <a:r>
              <a:rPr lang="nl-NL" dirty="0" smtClean="0"/>
              <a:t>…</a:t>
            </a:r>
          </a:p>
          <a:p>
            <a:endParaRPr lang="nl-NL" dirty="0" smtClean="0"/>
          </a:p>
          <a:p>
            <a:endParaRPr lang="nl-NL" dirty="0" smtClean="0"/>
          </a:p>
          <a:p>
            <a:endParaRPr lang="nl-NL" dirty="0"/>
          </a:p>
          <a:p>
            <a:endParaRPr lang="nl-NL" dirty="0" smtClean="0"/>
          </a:p>
          <a:p>
            <a:endParaRPr lang="nl-NL" dirty="0"/>
          </a:p>
        </p:txBody>
      </p:sp>
      <p:sp>
        <p:nvSpPr>
          <p:cNvPr id="6" name="Tekstvak 5"/>
          <p:cNvSpPr txBox="1"/>
          <p:nvPr/>
        </p:nvSpPr>
        <p:spPr>
          <a:xfrm>
            <a:off x="733646" y="5333816"/>
            <a:ext cx="5901070" cy="646331"/>
          </a:xfrm>
          <a:prstGeom prst="rect">
            <a:avLst/>
          </a:prstGeom>
          <a:noFill/>
        </p:spPr>
        <p:txBody>
          <a:bodyPr wrap="square" rtlCol="0">
            <a:spAutoFit/>
          </a:bodyPr>
          <a:lstStyle/>
          <a:p>
            <a:r>
              <a:rPr lang="nl-NL" i="1" dirty="0">
                <a:solidFill>
                  <a:srgbClr val="FE690E"/>
                </a:solidFill>
              </a:rPr>
              <a:t>Alertheid op (nieuwe)klachten </a:t>
            </a:r>
            <a:r>
              <a:rPr lang="nl-NL" i="1" dirty="0" smtClean="0">
                <a:solidFill>
                  <a:srgbClr val="FE690E"/>
                </a:solidFill>
              </a:rPr>
              <a:t>die verergeren in de tijd </a:t>
            </a:r>
            <a:endParaRPr lang="nl-NL" i="1" dirty="0">
              <a:solidFill>
                <a:srgbClr val="FE690E"/>
              </a:solidFill>
            </a:endParaRPr>
          </a:p>
          <a:p>
            <a:endParaRPr lang="nl-NL" dirty="0"/>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50" y="5194004"/>
            <a:ext cx="667526" cy="667526"/>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987" y="5194004"/>
            <a:ext cx="667526" cy="667526"/>
          </a:xfrm>
          <a:prstGeom prst="rect">
            <a:avLst/>
          </a:prstGeom>
        </p:spPr>
      </p:pic>
    </p:spTree>
    <p:extLst>
      <p:ext uri="{BB962C8B-B14F-4D97-AF65-F5344CB8AC3E}">
        <p14:creationId xmlns:p14="http://schemas.microsoft.com/office/powerpoint/2010/main" val="283813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Nacontrole – wat past bij jou?</a:t>
            </a:r>
            <a:endParaRPr lang="nl-NL" dirty="0"/>
          </a:p>
        </p:txBody>
      </p:sp>
      <p:sp>
        <p:nvSpPr>
          <p:cNvPr id="3" name="Tijdelijke aanduiding voor inhoud 2"/>
          <p:cNvSpPr>
            <a:spLocks noGrp="1"/>
          </p:cNvSpPr>
          <p:nvPr>
            <p:ph idx="1"/>
          </p:nvPr>
        </p:nvSpPr>
        <p:spPr>
          <a:xfrm>
            <a:off x="571500" y="1752529"/>
            <a:ext cx="8022161" cy="4373633"/>
          </a:xfrm>
        </p:spPr>
        <p:txBody>
          <a:bodyPr/>
          <a:lstStyle/>
          <a:p>
            <a:pPr marL="0" indent="0">
              <a:buNone/>
            </a:pPr>
            <a:r>
              <a:rPr lang="nl-NL" dirty="0" smtClean="0"/>
              <a:t>Richtlijn (bron: </a:t>
            </a:r>
            <a:r>
              <a:rPr lang="nl-NL" dirty="0" err="1" smtClean="0"/>
              <a:t>Oncoline</a:t>
            </a:r>
            <a:r>
              <a:rPr lang="nl-NL" dirty="0" smtClean="0"/>
              <a:t>) 			       			INFLUENCE nomogram			</a:t>
            </a:r>
            <a:endParaRPr lang="nl-NL" dirty="0"/>
          </a:p>
        </p:txBody>
      </p:sp>
      <p:pic>
        <p:nvPicPr>
          <p:cNvPr id="4" name="Afbeelding 3"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042" y="2248778"/>
            <a:ext cx="3342902" cy="2828609"/>
          </a:xfrm>
          <a:prstGeom prst="rect">
            <a:avLst/>
          </a:prstGeom>
          <a:ln w="38100">
            <a:solidFill>
              <a:srgbClr val="FE690E"/>
            </a:solidFill>
          </a:ln>
        </p:spPr>
      </p:pic>
      <p:pic>
        <p:nvPicPr>
          <p:cNvPr id="5" name="Afbeelding 4"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704" y="1171424"/>
            <a:ext cx="2676899" cy="581106"/>
          </a:xfrm>
          <a:prstGeom prst="rect">
            <a:avLst/>
          </a:prstGeom>
        </p:spPr>
      </p:pic>
      <p:pic>
        <p:nvPicPr>
          <p:cNvPr id="6" name="Afbeelding 5" descr="Schermopna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130" y="2248778"/>
            <a:ext cx="4742571" cy="1222749"/>
          </a:xfrm>
          <a:prstGeom prst="rect">
            <a:avLst/>
          </a:prstGeom>
        </p:spPr>
      </p:pic>
      <p:sp>
        <p:nvSpPr>
          <p:cNvPr id="7" name="Tekstvak 6"/>
          <p:cNvSpPr txBox="1"/>
          <p:nvPr/>
        </p:nvSpPr>
        <p:spPr>
          <a:xfrm>
            <a:off x="404037" y="3955312"/>
            <a:ext cx="4125433" cy="1077218"/>
          </a:xfrm>
          <a:prstGeom prst="rect">
            <a:avLst/>
          </a:prstGeom>
          <a:noFill/>
        </p:spPr>
        <p:txBody>
          <a:bodyPr wrap="square" rtlCol="0">
            <a:spAutoFit/>
          </a:bodyPr>
          <a:lstStyle/>
          <a:p>
            <a:r>
              <a:rPr lang="nl-NL" dirty="0" smtClean="0"/>
              <a:t>NAZORG </a:t>
            </a:r>
            <a:r>
              <a:rPr lang="nl-NL" sz="2800" b="1" dirty="0" smtClean="0">
                <a:solidFill>
                  <a:srgbClr val="FE690E"/>
                </a:solidFill>
              </a:rPr>
              <a:t> ≠ </a:t>
            </a:r>
            <a:r>
              <a:rPr lang="nl-NL" dirty="0" smtClean="0"/>
              <a:t>NACONTROLE</a:t>
            </a:r>
          </a:p>
          <a:p>
            <a:endParaRPr lang="nl-NL" dirty="0"/>
          </a:p>
          <a:p>
            <a:endParaRPr lang="nl-NL" dirty="0" smtClean="0"/>
          </a:p>
        </p:txBody>
      </p:sp>
      <p:sp>
        <p:nvSpPr>
          <p:cNvPr id="8" name="Tekstvak 7"/>
          <p:cNvSpPr txBox="1"/>
          <p:nvPr/>
        </p:nvSpPr>
        <p:spPr>
          <a:xfrm>
            <a:off x="5474042" y="5263116"/>
            <a:ext cx="3342902"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Triple – borstkanker</a:t>
            </a:r>
          </a:p>
          <a:p>
            <a:pPr marL="285750" indent="-285750">
              <a:buFont typeface="Arial" panose="020B0604020202020204" pitchFamily="34" charset="0"/>
              <a:buChar char="•"/>
            </a:pPr>
            <a:r>
              <a:rPr lang="nl-NL" sz="1400" dirty="0" smtClean="0"/>
              <a:t>Her 2</a:t>
            </a:r>
            <a:r>
              <a:rPr lang="nl-NL" sz="1400" dirty="0"/>
              <a:t>+ borstkanker</a:t>
            </a:r>
          </a:p>
          <a:p>
            <a:pPr marL="285750" indent="-285750">
              <a:buFont typeface="Arial" panose="020B0604020202020204" pitchFamily="34" charset="0"/>
              <a:buChar char="•"/>
            </a:pPr>
            <a:r>
              <a:rPr lang="nl-NL" sz="1400" dirty="0"/>
              <a:t>Hormoongevoelige borstkanker</a:t>
            </a:r>
          </a:p>
        </p:txBody>
      </p:sp>
    </p:spTree>
    <p:extLst>
      <p:ext uri="{BB962C8B-B14F-4D97-AF65-F5344CB8AC3E}">
        <p14:creationId xmlns:p14="http://schemas.microsoft.com/office/powerpoint/2010/main" val="3610736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zwarte-g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484" y="1910606"/>
            <a:ext cx="3340653" cy="2671870"/>
          </a:xfrm>
          <a:prstGeom prst="rect">
            <a:avLst/>
          </a:prstGeom>
        </p:spPr>
      </p:pic>
      <p:sp>
        <p:nvSpPr>
          <p:cNvPr id="2" name="Titel 1"/>
          <p:cNvSpPr>
            <a:spLocks noGrp="1"/>
          </p:cNvSpPr>
          <p:nvPr>
            <p:ph type="title"/>
          </p:nvPr>
        </p:nvSpPr>
        <p:spPr/>
        <p:txBody>
          <a:bodyPr>
            <a:normAutofit/>
          </a:bodyPr>
          <a:lstStyle/>
          <a:p>
            <a:r>
              <a:rPr lang="en-US" dirty="0"/>
              <a:t>En wat </a:t>
            </a:r>
            <a:r>
              <a:rPr lang="en-US" dirty="0" err="1"/>
              <a:t>als</a:t>
            </a:r>
            <a:r>
              <a:rPr lang="en-US" dirty="0"/>
              <a:t> </a:t>
            </a:r>
            <a:r>
              <a:rPr lang="en-US" dirty="0" err="1"/>
              <a:t>alles</a:t>
            </a:r>
            <a:r>
              <a:rPr lang="en-US" dirty="0"/>
              <a:t> </a:t>
            </a:r>
            <a:r>
              <a:rPr lang="en-US" dirty="0" smtClean="0"/>
              <a:t>“ </a:t>
            </a:r>
            <a:r>
              <a:rPr lang="en-US" dirty="0" err="1" smtClean="0"/>
              <a:t>klaar</a:t>
            </a:r>
            <a:r>
              <a:rPr lang="en-US" dirty="0" smtClean="0"/>
              <a:t>”  </a:t>
            </a:r>
            <a:r>
              <a:rPr lang="en-US" dirty="0" err="1" smtClean="0"/>
              <a:t>lijkt</a:t>
            </a:r>
            <a:r>
              <a:rPr lang="en-US" dirty="0" smtClean="0"/>
              <a:t>…..</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Herstel </a:t>
            </a:r>
            <a:r>
              <a:rPr lang="nl-NL" u="sng" dirty="0" smtClean="0"/>
              <a:t>na</a:t>
            </a:r>
            <a:r>
              <a:rPr lang="nl-NL" dirty="0" smtClean="0"/>
              <a:t> behandeling</a:t>
            </a:r>
          </a:p>
          <a:p>
            <a:pPr marL="0" indent="0">
              <a:buNone/>
            </a:pPr>
            <a:endParaRPr lang="nl-NL" dirty="0" smtClean="0"/>
          </a:p>
          <a:p>
            <a:pPr marL="0" indent="0">
              <a:buNone/>
            </a:pPr>
            <a:endParaRPr lang="nl-NL" dirty="0" smtClean="0"/>
          </a:p>
          <a:p>
            <a:pPr marL="0" indent="0">
              <a:buNone/>
            </a:pPr>
            <a:r>
              <a:rPr lang="nl-NL" dirty="0" smtClean="0"/>
              <a:t>Bezig met herstel </a:t>
            </a:r>
            <a:r>
              <a:rPr lang="nl-NL" u="sng" dirty="0"/>
              <a:t>tijdens</a:t>
            </a:r>
            <a:r>
              <a:rPr lang="nl-NL" dirty="0"/>
              <a:t> </a:t>
            </a:r>
            <a:r>
              <a:rPr lang="nl-NL" dirty="0" smtClean="0"/>
              <a:t>behandeling</a:t>
            </a:r>
          </a:p>
          <a:p>
            <a:pPr marL="0" indent="0">
              <a:buNone/>
            </a:pPr>
            <a:endParaRPr lang="nl-NL" dirty="0" smtClean="0"/>
          </a:p>
          <a:p>
            <a:pPr marL="0" indent="0">
              <a:buNone/>
            </a:pPr>
            <a:endParaRPr lang="nl-NL" dirty="0" smtClean="0"/>
          </a:p>
          <a:p>
            <a:pPr marL="0" indent="0">
              <a:buNone/>
            </a:pPr>
            <a:endParaRPr lang="nl-NL" dirty="0" smtClean="0"/>
          </a:p>
          <a:p>
            <a:pPr marL="0" indent="0">
              <a:buNone/>
            </a:pPr>
            <a:r>
              <a:rPr lang="nl-NL" i="1" dirty="0" smtClean="0">
                <a:solidFill>
                  <a:srgbClr val="FE690E"/>
                </a:solidFill>
              </a:rPr>
              <a:t>Welke combinatie van nazorg heb jij nodig ?</a:t>
            </a:r>
          </a:p>
          <a:p>
            <a:r>
              <a:rPr lang="nl-NL" sz="1600" dirty="0" smtClean="0"/>
              <a:t>Bewegingsprogramma</a:t>
            </a:r>
          </a:p>
          <a:p>
            <a:r>
              <a:rPr lang="nl-NL" sz="1600" dirty="0" smtClean="0"/>
              <a:t>Diëtiek</a:t>
            </a:r>
          </a:p>
          <a:p>
            <a:r>
              <a:rPr lang="nl-NL" sz="1600" dirty="0" smtClean="0"/>
              <a:t>Psychologische ondersteuning</a:t>
            </a:r>
          </a:p>
          <a:p>
            <a:r>
              <a:rPr lang="nl-NL" sz="1600" dirty="0" smtClean="0"/>
              <a:t>Geestelijke verzorging</a:t>
            </a:r>
          </a:p>
          <a:p>
            <a:r>
              <a:rPr lang="nl-NL" sz="1600" dirty="0" smtClean="0"/>
              <a:t>Gezinsbegeleiding</a:t>
            </a:r>
          </a:p>
          <a:p>
            <a:r>
              <a:rPr lang="nl-NL" sz="1600" dirty="0" smtClean="0"/>
              <a:t>Seksuoloog</a:t>
            </a:r>
          </a:p>
          <a:p>
            <a:r>
              <a:rPr lang="nl-NL" sz="1600" dirty="0" smtClean="0"/>
              <a:t>Oncologische revalidatie</a:t>
            </a:r>
          </a:p>
          <a:p>
            <a:r>
              <a:rPr lang="nl-NL" sz="1600" dirty="0" smtClean="0"/>
              <a:t>…</a:t>
            </a:r>
          </a:p>
          <a:p>
            <a:pPr marL="0" indent="0">
              <a:buNone/>
            </a:pPr>
            <a:endParaRPr lang="nl-NL" dirty="0" smtClean="0">
              <a:solidFill>
                <a:srgbClr val="FF6600"/>
              </a:solidFill>
            </a:endParaRPr>
          </a:p>
          <a:p>
            <a:pPr marL="0" indent="0">
              <a:buNone/>
            </a:pPr>
            <a:endParaRPr lang="nl-NL" dirty="0" smtClean="0">
              <a:solidFill>
                <a:srgbClr val="FF6600"/>
              </a:solidFill>
            </a:endParaRPr>
          </a:p>
          <a:p>
            <a:pPr marL="0" indent="0">
              <a:buNone/>
            </a:pPr>
            <a:endParaRPr lang="nl-NL" dirty="0" smtClean="0">
              <a:solidFill>
                <a:srgbClr val="FF6600"/>
              </a:solidFill>
            </a:endParaRPr>
          </a:p>
          <a:p>
            <a:endParaRPr lang="nl-NL" dirty="0" smtClean="0">
              <a:solidFill>
                <a:srgbClr val="FF6600"/>
              </a:solidFill>
            </a:endParaRPr>
          </a:p>
        </p:txBody>
      </p:sp>
      <p:sp>
        <p:nvSpPr>
          <p:cNvPr id="8" name="Tekstvak 7"/>
          <p:cNvSpPr txBox="1"/>
          <p:nvPr/>
        </p:nvSpPr>
        <p:spPr>
          <a:xfrm>
            <a:off x="5252484" y="2742387"/>
            <a:ext cx="998905" cy="646331"/>
          </a:xfrm>
          <a:prstGeom prst="rect">
            <a:avLst/>
          </a:prstGeom>
          <a:noFill/>
        </p:spPr>
        <p:txBody>
          <a:bodyPr wrap="square" rtlCol="0">
            <a:spAutoFit/>
          </a:bodyPr>
          <a:lstStyle/>
          <a:p>
            <a:r>
              <a:rPr lang="nl-NL" dirty="0" smtClean="0">
                <a:solidFill>
                  <a:srgbClr val="FF6600"/>
                </a:solidFill>
              </a:rPr>
              <a:t>Partner/Gezin</a:t>
            </a:r>
          </a:p>
        </p:txBody>
      </p:sp>
      <p:sp>
        <p:nvSpPr>
          <p:cNvPr id="9" name="Tekstvak 8"/>
          <p:cNvSpPr txBox="1"/>
          <p:nvPr/>
        </p:nvSpPr>
        <p:spPr>
          <a:xfrm>
            <a:off x="7096507" y="2049353"/>
            <a:ext cx="1432267" cy="923330"/>
          </a:xfrm>
          <a:prstGeom prst="rect">
            <a:avLst/>
          </a:prstGeom>
          <a:noFill/>
        </p:spPr>
        <p:txBody>
          <a:bodyPr wrap="square" rtlCol="0">
            <a:spAutoFit/>
          </a:bodyPr>
          <a:lstStyle/>
          <a:p>
            <a:r>
              <a:rPr lang="nl-NL" dirty="0" smtClean="0">
                <a:solidFill>
                  <a:srgbClr val="FF6600"/>
                </a:solidFill>
              </a:rPr>
              <a:t>Werkgever</a:t>
            </a:r>
          </a:p>
          <a:p>
            <a:r>
              <a:rPr lang="nl-NL" dirty="0" smtClean="0">
                <a:solidFill>
                  <a:srgbClr val="FF6600"/>
                </a:solidFill>
              </a:rPr>
              <a:t>Bedrijfsarts</a:t>
            </a:r>
          </a:p>
          <a:p>
            <a:r>
              <a:rPr lang="nl-NL" dirty="0" smtClean="0">
                <a:solidFill>
                  <a:srgbClr val="FF6600"/>
                </a:solidFill>
              </a:rPr>
              <a:t>Collega’s</a:t>
            </a:r>
            <a:endParaRPr lang="nl-NL" dirty="0">
              <a:solidFill>
                <a:srgbClr val="FF6600"/>
              </a:solidFill>
            </a:endParaRPr>
          </a:p>
        </p:txBody>
      </p:sp>
      <p:sp>
        <p:nvSpPr>
          <p:cNvPr id="10" name="Tekstvak 9"/>
          <p:cNvSpPr txBox="1"/>
          <p:nvPr/>
        </p:nvSpPr>
        <p:spPr>
          <a:xfrm>
            <a:off x="6485163" y="4072214"/>
            <a:ext cx="1939007" cy="369332"/>
          </a:xfrm>
          <a:prstGeom prst="rect">
            <a:avLst/>
          </a:prstGeom>
          <a:noFill/>
        </p:spPr>
        <p:txBody>
          <a:bodyPr wrap="square" rtlCol="0">
            <a:spAutoFit/>
          </a:bodyPr>
          <a:lstStyle/>
          <a:p>
            <a:r>
              <a:rPr lang="nl-NL" dirty="0" smtClean="0">
                <a:solidFill>
                  <a:srgbClr val="FF6600"/>
                </a:solidFill>
              </a:rPr>
              <a:t>Familie/vrienden</a:t>
            </a:r>
            <a:endParaRPr lang="nl-NL" dirty="0">
              <a:solidFill>
                <a:srgbClr val="FF6600"/>
              </a:solidFill>
            </a:endParaRPr>
          </a:p>
        </p:txBody>
      </p:sp>
      <p:sp>
        <p:nvSpPr>
          <p:cNvPr id="12" name="Pijl omlaag 11"/>
          <p:cNvSpPr/>
          <p:nvPr/>
        </p:nvSpPr>
        <p:spPr>
          <a:xfrm>
            <a:off x="1588195" y="2049353"/>
            <a:ext cx="289823" cy="527195"/>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783" y="1171424"/>
            <a:ext cx="2676899" cy="581106"/>
          </a:xfrm>
          <a:prstGeom prst="rect">
            <a:avLst/>
          </a:prstGeom>
        </p:spPr>
      </p:pic>
    </p:spTree>
    <p:extLst>
      <p:ext uri="{BB962C8B-B14F-4D97-AF65-F5344CB8AC3E}">
        <p14:creationId xmlns:p14="http://schemas.microsoft.com/office/powerpoint/2010/main" val="1844251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En dus ….</a:t>
            </a:r>
            <a:endParaRPr lang="nl-NL" dirty="0"/>
          </a:p>
        </p:txBody>
      </p:sp>
      <p:sp>
        <p:nvSpPr>
          <p:cNvPr id="3" name="Tijdelijke aanduiding voor inhoud 2"/>
          <p:cNvSpPr>
            <a:spLocks noGrp="1"/>
          </p:cNvSpPr>
          <p:nvPr>
            <p:ph idx="1"/>
          </p:nvPr>
        </p:nvSpPr>
        <p:spPr>
          <a:xfrm>
            <a:off x="4452057" y="1647471"/>
            <a:ext cx="3605388" cy="4123973"/>
          </a:xfrm>
          <a:ln>
            <a:solidFill>
              <a:schemeClr val="bg1"/>
            </a:solidFill>
          </a:ln>
        </p:spPr>
        <p:txBody>
          <a:bodyPr>
            <a:normAutofit/>
          </a:bodyPr>
          <a:lstStyle/>
          <a:p>
            <a:pPr marL="0" indent="0" algn="ctr">
              <a:buNone/>
            </a:pPr>
            <a:endParaRPr lang="en-US" dirty="0">
              <a:solidFill>
                <a:srgbClr val="FE690E"/>
              </a:solidFill>
            </a:endParaRPr>
          </a:p>
          <a:p>
            <a:pPr marL="0" indent="0" algn="ctr">
              <a:buNone/>
            </a:pPr>
            <a:endParaRPr lang="nl-NL" dirty="0"/>
          </a:p>
        </p:txBody>
      </p:sp>
      <p:pic>
        <p:nvPicPr>
          <p:cNvPr id="4" name="Afbeelding 3" descr="b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3" y="1947334"/>
            <a:ext cx="5197353" cy="3463327"/>
          </a:xfrm>
          <a:prstGeom prst="rect">
            <a:avLst/>
          </a:prstGeom>
        </p:spPr>
      </p:pic>
      <p:sp>
        <p:nvSpPr>
          <p:cNvPr id="5" name="Tekstvak 4"/>
          <p:cNvSpPr txBox="1"/>
          <p:nvPr/>
        </p:nvSpPr>
        <p:spPr>
          <a:xfrm>
            <a:off x="298564" y="2900861"/>
            <a:ext cx="5771445" cy="1908215"/>
          </a:xfrm>
          <a:prstGeom prst="rect">
            <a:avLst/>
          </a:prstGeom>
          <a:noFill/>
        </p:spPr>
        <p:txBody>
          <a:bodyPr wrap="square" rtlCol="0">
            <a:spAutoFit/>
          </a:bodyPr>
          <a:lstStyle/>
          <a:p>
            <a:r>
              <a:rPr lang="nl-NL" b="1" i="1" dirty="0" smtClean="0">
                <a:solidFill>
                  <a:srgbClr val="FF6600"/>
                </a:solidFill>
              </a:rPr>
              <a:t>op zoek naar de</a:t>
            </a:r>
          </a:p>
          <a:p>
            <a:r>
              <a:rPr lang="nl-NL" b="1" i="1" dirty="0">
                <a:solidFill>
                  <a:srgbClr val="FF6600"/>
                </a:solidFill>
              </a:rPr>
              <a:t>b</a:t>
            </a:r>
            <a:r>
              <a:rPr lang="nl-NL" b="1" i="1" dirty="0" smtClean="0">
                <a:solidFill>
                  <a:srgbClr val="FF6600"/>
                </a:solidFill>
              </a:rPr>
              <a:t>este </a:t>
            </a:r>
            <a:r>
              <a:rPr lang="nl-NL" sz="2800" b="1" i="1" dirty="0" smtClean="0">
                <a:solidFill>
                  <a:srgbClr val="FF6600"/>
                </a:solidFill>
              </a:rPr>
              <a:t>VERSIE 2.0</a:t>
            </a:r>
          </a:p>
          <a:p>
            <a:r>
              <a:rPr lang="nl-NL" b="1" i="1" dirty="0">
                <a:solidFill>
                  <a:srgbClr val="FF6600"/>
                </a:solidFill>
              </a:rPr>
              <a:t>v</a:t>
            </a:r>
            <a:r>
              <a:rPr lang="nl-NL" b="1" i="1" dirty="0" smtClean="0">
                <a:solidFill>
                  <a:srgbClr val="FF6600"/>
                </a:solidFill>
              </a:rPr>
              <a:t>an jezelf </a:t>
            </a:r>
          </a:p>
          <a:p>
            <a:endParaRPr lang="is-IS" i="1" dirty="0" smtClean="0">
              <a:solidFill>
                <a:srgbClr val="FF6600"/>
              </a:solidFill>
            </a:endParaRPr>
          </a:p>
          <a:p>
            <a:endParaRPr lang="is-IS" i="1" dirty="0">
              <a:solidFill>
                <a:srgbClr val="FF6600"/>
              </a:solidFill>
            </a:endParaRPr>
          </a:p>
          <a:p>
            <a:endParaRPr lang="is-IS" i="1" dirty="0" smtClean="0">
              <a:solidFill>
                <a:srgbClr val="FF6600"/>
              </a:solidFill>
            </a:endParaRPr>
          </a:p>
        </p:txBody>
      </p:sp>
    </p:spTree>
    <p:extLst>
      <p:ext uri="{BB962C8B-B14F-4D97-AF65-F5344CB8AC3E}">
        <p14:creationId xmlns:p14="http://schemas.microsoft.com/office/powerpoint/2010/main" val="1768972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Andere kant van de medaille</a:t>
            </a:r>
            <a:r>
              <a:rPr lang="is-IS" dirty="0" smtClean="0"/>
              <a:t>…..</a:t>
            </a:r>
            <a:endParaRPr lang="nl-NL" dirty="0"/>
          </a:p>
        </p:txBody>
      </p:sp>
      <p:pic>
        <p:nvPicPr>
          <p:cNvPr id="2" name="Tijdelijke aanduiding voor inhoud 1" descr="il_570xN.1238567655_kbzz.jpg"/>
          <p:cNvPicPr>
            <a:picLocks noGrp="1" noChangeAspect="1"/>
          </p:cNvPicPr>
          <p:nvPr>
            <p:ph idx="1"/>
          </p:nvPr>
        </p:nvPicPr>
        <p:blipFill>
          <a:blip r:embed="rId3">
            <a:extLst>
              <a:ext uri="{28A0092B-C50C-407E-A947-70E740481C1C}">
                <a14:useLocalDpi xmlns:a14="http://schemas.microsoft.com/office/drawing/2010/main" val="0"/>
              </a:ext>
            </a:extLst>
          </a:blip>
          <a:srcRect t="19058" b="19058"/>
          <a:stretch>
            <a:fillRect/>
          </a:stretch>
        </p:blipFill>
        <p:spPr>
          <a:xfrm>
            <a:off x="571500" y="1548694"/>
            <a:ext cx="8022161" cy="4337580"/>
          </a:xfrm>
        </p:spPr>
      </p:pic>
      <p:sp>
        <p:nvSpPr>
          <p:cNvPr id="3" name="Tekstvak 2"/>
          <p:cNvSpPr txBox="1"/>
          <p:nvPr/>
        </p:nvSpPr>
        <p:spPr>
          <a:xfrm>
            <a:off x="571499" y="5701608"/>
            <a:ext cx="8022161" cy="369332"/>
          </a:xfrm>
          <a:prstGeom prst="rect">
            <a:avLst/>
          </a:prstGeom>
          <a:solidFill>
            <a:schemeClr val="tx2"/>
          </a:solidFill>
        </p:spPr>
        <p:txBody>
          <a:bodyPr wrap="square" rtlCol="0">
            <a:spAutoFit/>
          </a:bodyPr>
          <a:lstStyle/>
          <a:p>
            <a:pPr algn="ctr"/>
            <a:r>
              <a:rPr lang="nl-NL" dirty="0" smtClean="0"/>
              <a:t>GEMETASTASEERDE SETTING</a:t>
            </a:r>
            <a:endParaRPr lang="nl-NL"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49" y="146983"/>
            <a:ext cx="2193267" cy="11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738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un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601" y="1788583"/>
            <a:ext cx="5888321" cy="4337580"/>
          </a:xfrm>
          <a:prstGeom prst="rect">
            <a:avLst/>
          </a:prstGeom>
        </p:spPr>
      </p:pic>
      <p:sp>
        <p:nvSpPr>
          <p:cNvPr id="2" name="Titel 1"/>
          <p:cNvSpPr>
            <a:spLocks noGrp="1"/>
          </p:cNvSpPr>
          <p:nvPr>
            <p:ph type="title"/>
          </p:nvPr>
        </p:nvSpPr>
        <p:spPr/>
        <p:txBody>
          <a:bodyPr>
            <a:normAutofit fontScale="90000"/>
          </a:bodyPr>
          <a:lstStyle/>
          <a:p>
            <a:r>
              <a:rPr lang="nl-NL" dirty="0" smtClean="0"/>
              <a:t>Gesprek in de spreekkamer en thuis</a:t>
            </a:r>
            <a:endParaRPr lang="nl-NL" dirty="0"/>
          </a:p>
        </p:txBody>
      </p:sp>
      <p:sp>
        <p:nvSpPr>
          <p:cNvPr id="3" name="Tijdelijke aanduiding voor inhoud 2"/>
          <p:cNvSpPr>
            <a:spLocks noGrp="1"/>
          </p:cNvSpPr>
          <p:nvPr>
            <p:ph idx="1"/>
          </p:nvPr>
        </p:nvSpPr>
        <p:spPr/>
        <p:txBody>
          <a:bodyPr>
            <a:normAutofit/>
          </a:bodyPr>
          <a:lstStyle/>
          <a:p>
            <a:pPr marL="0" indent="0" algn="ctr">
              <a:buNone/>
            </a:pPr>
            <a:endParaRPr lang="en-US" dirty="0">
              <a:solidFill>
                <a:srgbClr val="FE690E"/>
              </a:solidFill>
            </a:endParaRPr>
          </a:p>
          <a:p>
            <a:pPr marL="0" indent="0" algn="ctr">
              <a:buNone/>
            </a:pPr>
            <a:r>
              <a:rPr lang="en-US" dirty="0">
                <a:solidFill>
                  <a:srgbClr val="FE690E"/>
                </a:solidFill>
              </a:rPr>
              <a:t> </a:t>
            </a:r>
          </a:p>
          <a:p>
            <a:pPr marL="0" indent="0" algn="ctr">
              <a:buNone/>
            </a:pPr>
            <a:endParaRPr lang="en-US" dirty="0" smtClean="0">
              <a:solidFill>
                <a:srgbClr val="FE690E"/>
              </a:solidFill>
            </a:endParaRPr>
          </a:p>
          <a:p>
            <a:pPr marL="0" indent="0" algn="ctr">
              <a:buNone/>
            </a:pPr>
            <a:endParaRPr lang="en-US" dirty="0">
              <a:solidFill>
                <a:srgbClr val="FE690E"/>
              </a:solidFill>
            </a:endParaRPr>
          </a:p>
          <a:p>
            <a:pPr marL="0" indent="0" algn="ctr">
              <a:buNone/>
            </a:pPr>
            <a:endParaRPr lang="nl-NL" sz="2000" b="1" dirty="0">
              <a:latin typeface="Verdana" charset="0"/>
              <a:cs typeface="Arial" charset="0"/>
            </a:endParaRPr>
          </a:p>
          <a:p>
            <a:pPr marL="0" indent="0" algn="ctr">
              <a:buNone/>
            </a:pPr>
            <a:r>
              <a:rPr lang="nl-NL" sz="2000" dirty="0" smtClean="0">
                <a:latin typeface="Verdana" charset="0"/>
                <a:cs typeface="Arial" charset="0"/>
              </a:rPr>
              <a:t>behandeling </a:t>
            </a:r>
            <a:r>
              <a:rPr lang="nl-NL" sz="2000" dirty="0">
                <a:latin typeface="Verdana" charset="0"/>
                <a:cs typeface="Arial" charset="0"/>
              </a:rPr>
              <a:t>gericht op </a:t>
            </a:r>
            <a:endParaRPr lang="nl-NL" sz="2000" dirty="0" smtClean="0">
              <a:latin typeface="Verdana" charset="0"/>
              <a:cs typeface="Arial" charset="0"/>
            </a:endParaRPr>
          </a:p>
          <a:p>
            <a:pPr marL="0" indent="0" algn="ctr">
              <a:buNone/>
            </a:pPr>
            <a:r>
              <a:rPr lang="nl-NL" sz="2000" dirty="0" smtClean="0">
                <a:latin typeface="Verdana" charset="0"/>
                <a:cs typeface="Arial" charset="0"/>
              </a:rPr>
              <a:t>levensverlenging </a:t>
            </a:r>
            <a:r>
              <a:rPr lang="nl-NL" sz="2000" dirty="0">
                <a:latin typeface="Verdana" charset="0"/>
                <a:cs typeface="Arial" charset="0"/>
              </a:rPr>
              <a:t>met behoud van kwaliteit van leven</a:t>
            </a:r>
          </a:p>
          <a:p>
            <a:pPr marL="0" indent="0" algn="ctr">
              <a:buNone/>
            </a:pPr>
            <a:endParaRPr lang="en-US" sz="3200" dirty="0" smtClean="0">
              <a:solidFill>
                <a:srgbClr val="010A62"/>
              </a:solidFill>
            </a:endParaRPr>
          </a:p>
          <a:p>
            <a:pPr marL="0" indent="0" algn="ctr">
              <a:buNone/>
            </a:pPr>
            <a:endParaRPr lang="en-US" dirty="0">
              <a:solidFill>
                <a:srgbClr val="FE690E"/>
              </a:solidFill>
            </a:endParaRPr>
          </a:p>
          <a:p>
            <a:pPr marL="0" indent="0" algn="ctr">
              <a:buNone/>
            </a:pPr>
            <a:endParaRPr lang="en-US" dirty="0" smtClean="0">
              <a:solidFill>
                <a:srgbClr val="FE690E"/>
              </a:solidFill>
            </a:endParaRPr>
          </a:p>
          <a:p>
            <a:pPr marL="0" indent="0" algn="ctr">
              <a:buNone/>
            </a:pPr>
            <a:endParaRPr lang="en-US" dirty="0" smtClean="0">
              <a:solidFill>
                <a:srgbClr val="FE690E"/>
              </a:solidFill>
            </a:endParaRPr>
          </a:p>
          <a:p>
            <a:pPr marL="0" indent="0">
              <a:buNone/>
            </a:pPr>
            <a:endParaRPr lang="nl-N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49" y="161094"/>
            <a:ext cx="2193267" cy="11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796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nl-NL" sz="2400" b="1" dirty="0" smtClean="0">
                <a:latin typeface="Verdana" charset="0"/>
                <a:cs typeface="Arial" charset="0"/>
              </a:rPr>
              <a:t>Druk uit je omgeving…..</a:t>
            </a:r>
            <a:endParaRPr lang="nl-NL" sz="2400" b="1" dirty="0">
              <a:latin typeface="Verdana" charset="0"/>
              <a:cs typeface="Arial" charset="0"/>
            </a:endParaRPr>
          </a:p>
        </p:txBody>
      </p:sp>
      <p:sp>
        <p:nvSpPr>
          <p:cNvPr id="30724" name="Tijdelijke aanduiding voor voettekst 4"/>
          <p:cNvSpPr>
            <a:spLocks noGrp="1"/>
          </p:cNvSpPr>
          <p:nvPr>
            <p:ph type="ftr" sz="quarter" idx="4294967295"/>
          </p:nvPr>
        </p:nvSpPr>
        <p:spPr>
          <a:xfrm>
            <a:off x="571500" y="6281738"/>
            <a:ext cx="2782888" cy="36512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rgbClr val="000066"/>
                </a:solidFill>
                <a:latin typeface="Verdana" charset="0"/>
                <a:ea typeface="ＭＳ Ｐゴシック" charset="0"/>
                <a:cs typeface="Arial" charset="0"/>
              </a:defRPr>
            </a:lvl1pPr>
            <a:lvl2pPr marL="742950" indent="-285750">
              <a:defRPr>
                <a:solidFill>
                  <a:srgbClr val="000066"/>
                </a:solidFill>
                <a:latin typeface="Verdana" charset="0"/>
                <a:ea typeface="Arial" charset="0"/>
                <a:cs typeface="Arial" charset="0"/>
              </a:defRPr>
            </a:lvl2pPr>
            <a:lvl3pPr marL="1143000" indent="-228600">
              <a:defRPr>
                <a:solidFill>
                  <a:srgbClr val="000066"/>
                </a:solidFill>
                <a:latin typeface="Verdana" charset="0"/>
                <a:ea typeface="Arial" charset="0"/>
                <a:cs typeface="Arial" charset="0"/>
              </a:defRPr>
            </a:lvl3pPr>
            <a:lvl4pPr marL="1600200" indent="-228600">
              <a:defRPr>
                <a:solidFill>
                  <a:srgbClr val="000066"/>
                </a:solidFill>
                <a:latin typeface="Verdana" charset="0"/>
                <a:ea typeface="Arial" charset="0"/>
                <a:cs typeface="Arial" charset="0"/>
              </a:defRPr>
            </a:lvl4pPr>
            <a:lvl5pPr marL="2057400" indent="-228600">
              <a:defRPr>
                <a:solidFill>
                  <a:srgbClr val="000066"/>
                </a:solidFill>
                <a:latin typeface="Verdana" charset="0"/>
                <a:ea typeface="Arial" charset="0"/>
                <a:cs typeface="Arial" charset="0"/>
              </a:defRPr>
            </a:lvl5pPr>
            <a:lvl6pPr marL="2514600" indent="-228600" eaLnBrk="0" hangingPunct="0">
              <a:defRPr>
                <a:solidFill>
                  <a:srgbClr val="000066"/>
                </a:solidFill>
                <a:latin typeface="Verdana" charset="0"/>
                <a:ea typeface="Arial" charset="0"/>
                <a:cs typeface="Arial" charset="0"/>
              </a:defRPr>
            </a:lvl6pPr>
            <a:lvl7pPr marL="2971800" indent="-228600" eaLnBrk="0" hangingPunct="0">
              <a:defRPr>
                <a:solidFill>
                  <a:srgbClr val="000066"/>
                </a:solidFill>
                <a:latin typeface="Verdana" charset="0"/>
                <a:ea typeface="Arial" charset="0"/>
                <a:cs typeface="Arial" charset="0"/>
              </a:defRPr>
            </a:lvl7pPr>
            <a:lvl8pPr marL="3429000" indent="-228600" eaLnBrk="0" hangingPunct="0">
              <a:defRPr>
                <a:solidFill>
                  <a:srgbClr val="000066"/>
                </a:solidFill>
                <a:latin typeface="Verdana" charset="0"/>
                <a:ea typeface="Arial" charset="0"/>
                <a:cs typeface="Arial" charset="0"/>
              </a:defRPr>
            </a:lvl8pPr>
            <a:lvl9pPr marL="3886200" indent="-228600" eaLnBrk="0" hangingPunct="0">
              <a:defRPr>
                <a:solidFill>
                  <a:srgbClr val="000066"/>
                </a:solidFill>
                <a:latin typeface="Verdana" charset="0"/>
                <a:ea typeface="Arial" charset="0"/>
                <a:cs typeface="Arial" charset="0"/>
              </a:defRPr>
            </a:lvl9pPr>
          </a:lstStyle>
          <a:p>
            <a:r>
              <a:rPr lang="nl-NL">
                <a:solidFill>
                  <a:schemeClr val="bg1"/>
                </a:solidFill>
              </a:rPr>
              <a:t>te wijzigen via tab beeld/kop- en voettekst</a:t>
            </a:r>
          </a:p>
        </p:txBody>
      </p:sp>
      <p:pic>
        <p:nvPicPr>
          <p:cNvPr id="6" name="Afbeelding 5" descr="4890381685_eabc8cc4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492" y="1546995"/>
            <a:ext cx="3372687" cy="4496916"/>
          </a:xfrm>
          <a:prstGeom prst="rect">
            <a:avLst/>
          </a:prstGeom>
          <a:ln w="57150" cmpd="sng">
            <a:solidFill>
              <a:srgbClr val="E45E0A"/>
            </a:solidFill>
          </a:ln>
        </p:spPr>
      </p:pic>
      <p:pic>
        <p:nvPicPr>
          <p:cNvPr id="4" name="Afbeelding 3" descr="nieuws_12192_5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025" y="4463212"/>
            <a:ext cx="1964659" cy="1311317"/>
          </a:xfrm>
          <a:prstGeom prst="rect">
            <a:avLst/>
          </a:prstGeom>
          <a:ln>
            <a:solidFill>
              <a:srgbClr val="E45E0A"/>
            </a:solidFill>
          </a:ln>
        </p:spPr>
      </p:pic>
      <p:pic>
        <p:nvPicPr>
          <p:cNvPr id="5" name="Afbeelding 4" descr="136B939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650" y="1789113"/>
            <a:ext cx="2108200" cy="1405340"/>
          </a:xfrm>
          <a:prstGeom prst="rect">
            <a:avLst/>
          </a:prstGeom>
          <a:ln>
            <a:solidFill>
              <a:srgbClr val="E45E0A"/>
            </a:solidFill>
          </a:ln>
        </p:spPr>
      </p:pic>
      <p:pic>
        <p:nvPicPr>
          <p:cNvPr id="3" name="Afbeelding 2" descr="image-425987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149" y="3999169"/>
            <a:ext cx="1955799" cy="1466849"/>
          </a:xfrm>
          <a:prstGeom prst="rect">
            <a:avLst/>
          </a:prstGeom>
          <a:ln>
            <a:solidFill>
              <a:srgbClr val="E45E0A"/>
            </a:solidFill>
          </a:ln>
        </p:spPr>
      </p:pic>
      <p:pic>
        <p:nvPicPr>
          <p:cNvPr id="2" name="Afbeelding 1" descr="DWD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644" y="1789113"/>
            <a:ext cx="2298230" cy="1292754"/>
          </a:xfrm>
          <a:prstGeom prst="rect">
            <a:avLst/>
          </a:prstGeom>
          <a:ln>
            <a:solidFill>
              <a:srgbClr val="E45E0A"/>
            </a:solidFill>
          </a:ln>
        </p:spPr>
      </p:pic>
    </p:spTree>
    <p:extLst>
      <p:ext uri="{BB962C8B-B14F-4D97-AF65-F5344CB8AC3E}">
        <p14:creationId xmlns:p14="http://schemas.microsoft.com/office/powerpoint/2010/main" val="1111481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a:t>
            </a:r>
            <a:endParaRPr lang="nl-NL" dirty="0"/>
          </a:p>
        </p:txBody>
      </p:sp>
      <p:pic>
        <p:nvPicPr>
          <p:cNvPr id="4" name="Tijdelijke aanduiding voor inhoud 3" descr="Koffer-thailand.jpg"/>
          <p:cNvPicPr>
            <a:picLocks noGrp="1" noChangeAspect="1"/>
          </p:cNvPicPr>
          <p:nvPr>
            <p:ph idx="1"/>
          </p:nvPr>
        </p:nvPicPr>
        <p:blipFill>
          <a:blip r:embed="rId2">
            <a:extLst>
              <a:ext uri="{28A0092B-C50C-407E-A947-70E740481C1C}">
                <a14:useLocalDpi xmlns:a14="http://schemas.microsoft.com/office/drawing/2010/main" val="0"/>
              </a:ext>
            </a:extLst>
          </a:blip>
          <a:srcRect t="15694" b="15694"/>
          <a:stretch>
            <a:fillRect/>
          </a:stretch>
        </p:blipFill>
        <p:spPr>
          <a:xfrm>
            <a:off x="648494" y="2432048"/>
            <a:ext cx="3891608" cy="2597152"/>
          </a:xfrm>
          <a:ln w="57150">
            <a:solidFill>
              <a:srgbClr val="FF6600"/>
            </a:solidFill>
          </a:ln>
        </p:spPr>
      </p:pic>
      <p:sp>
        <p:nvSpPr>
          <p:cNvPr id="5" name="Tekstvak 4"/>
          <p:cNvSpPr txBox="1"/>
          <p:nvPr/>
        </p:nvSpPr>
        <p:spPr>
          <a:xfrm>
            <a:off x="571500" y="1701209"/>
            <a:ext cx="4308844" cy="646331"/>
          </a:xfrm>
          <a:prstGeom prst="rect">
            <a:avLst/>
          </a:prstGeom>
          <a:noFill/>
        </p:spPr>
        <p:txBody>
          <a:bodyPr wrap="square" rtlCol="0">
            <a:spAutoFit/>
          </a:bodyPr>
          <a:lstStyle/>
          <a:p>
            <a:r>
              <a:rPr lang="nl-NL" dirty="0" smtClean="0"/>
              <a:t>Wat zit er allemaal in “jouw” koffer ?</a:t>
            </a:r>
          </a:p>
          <a:p>
            <a:r>
              <a:rPr lang="nl-NL" dirty="0" smtClean="0"/>
              <a:t>En hoe goed werkt het bij jou?</a:t>
            </a:r>
            <a:endParaRPr lang="nl-NL" dirty="0"/>
          </a:p>
        </p:txBody>
      </p:sp>
      <p:sp>
        <p:nvSpPr>
          <p:cNvPr id="6" name="Tekstvak 5"/>
          <p:cNvSpPr txBox="1"/>
          <p:nvPr/>
        </p:nvSpPr>
        <p:spPr>
          <a:xfrm>
            <a:off x="4774019" y="1885875"/>
            <a:ext cx="3859618" cy="4124206"/>
          </a:xfrm>
          <a:prstGeom prst="rect">
            <a:avLst/>
          </a:prstGeom>
          <a:noFill/>
        </p:spPr>
        <p:txBody>
          <a:bodyPr wrap="square" rtlCol="0">
            <a:spAutoFit/>
          </a:bodyPr>
          <a:lstStyle/>
          <a:p>
            <a:r>
              <a:rPr lang="nl-NL" dirty="0" smtClean="0"/>
              <a:t>ANTIHORMONALE OPTIES</a:t>
            </a:r>
          </a:p>
          <a:p>
            <a:endParaRPr lang="nl-NL" dirty="0"/>
          </a:p>
          <a:p>
            <a:pPr marL="285750" indent="-285750">
              <a:buFont typeface="Arial" panose="020B0604020202020204" pitchFamily="34" charset="0"/>
              <a:buChar char="•"/>
            </a:pPr>
            <a:r>
              <a:rPr lang="nl-NL" sz="1600" dirty="0" smtClean="0"/>
              <a:t>Tamoxifen</a:t>
            </a:r>
          </a:p>
          <a:p>
            <a:pPr marL="285750" indent="-285750">
              <a:buFont typeface="Arial" panose="020B0604020202020204" pitchFamily="34" charset="0"/>
              <a:buChar char="•"/>
            </a:pPr>
            <a:r>
              <a:rPr lang="nl-NL" sz="1600" dirty="0" smtClean="0"/>
              <a:t>Aromataseremmer</a:t>
            </a:r>
          </a:p>
          <a:p>
            <a:pPr marL="285750" indent="-285750">
              <a:buFont typeface="Arial" panose="020B0604020202020204" pitchFamily="34" charset="0"/>
              <a:buChar char="•"/>
            </a:pPr>
            <a:r>
              <a:rPr lang="nl-NL" sz="1600" dirty="0" err="1" smtClean="0"/>
              <a:t>Faslodex</a:t>
            </a:r>
            <a:r>
              <a:rPr lang="nl-NL" sz="1600" dirty="0" smtClean="0"/>
              <a:t> +CDK4/6 remmer</a:t>
            </a:r>
          </a:p>
          <a:p>
            <a:pPr marL="285750" indent="-285750">
              <a:buFont typeface="Arial" panose="020B0604020202020204" pitchFamily="34" charset="0"/>
              <a:buChar char="•"/>
            </a:pPr>
            <a:r>
              <a:rPr lang="nl-NL" sz="1600" dirty="0" err="1" smtClean="0"/>
              <a:t>Exemestane</a:t>
            </a:r>
            <a:r>
              <a:rPr lang="nl-NL" sz="1600" dirty="0" smtClean="0"/>
              <a:t> + </a:t>
            </a:r>
            <a:r>
              <a:rPr lang="nl-NL" sz="1600" dirty="0" err="1" smtClean="0"/>
              <a:t>everolimus</a:t>
            </a:r>
            <a:endParaRPr lang="nl-NL" sz="1600" dirty="0"/>
          </a:p>
          <a:p>
            <a:endParaRPr lang="nl-NL" dirty="0" smtClean="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a:p>
            <a:endParaRPr lang="nl-NL" dirty="0" smtClean="0"/>
          </a:p>
          <a:p>
            <a:endParaRPr lang="nl-NL" dirty="0" smtClean="0"/>
          </a:p>
          <a:p>
            <a:r>
              <a:rPr lang="nl-NL" dirty="0" smtClean="0"/>
              <a:t>Behandeling in studieverband…..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7" name="PIJL-OMLAAG 6"/>
          <p:cNvSpPr/>
          <p:nvPr/>
        </p:nvSpPr>
        <p:spPr>
          <a:xfrm>
            <a:off x="7676706" y="2179629"/>
            <a:ext cx="340242" cy="1743740"/>
          </a:xfrm>
          <a:prstGeom prst="downArrow">
            <a:avLst/>
          </a:prstGeom>
          <a:solidFill>
            <a:srgbClr val="FE690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E690E"/>
              </a:solidFill>
            </a:endParaRPr>
          </a:p>
        </p:txBody>
      </p:sp>
      <p:sp>
        <p:nvSpPr>
          <p:cNvPr id="8" name="Tekstvak 7"/>
          <p:cNvSpPr txBox="1"/>
          <p:nvPr/>
        </p:nvSpPr>
        <p:spPr>
          <a:xfrm>
            <a:off x="7937204" y="2626655"/>
            <a:ext cx="1392866" cy="1077218"/>
          </a:xfrm>
          <a:prstGeom prst="rect">
            <a:avLst/>
          </a:prstGeom>
          <a:noFill/>
        </p:spPr>
        <p:txBody>
          <a:bodyPr wrap="square" rtlCol="0">
            <a:spAutoFit/>
          </a:bodyPr>
          <a:lstStyle/>
          <a:p>
            <a:r>
              <a:rPr lang="nl-NL" sz="1600" i="1" dirty="0" smtClean="0">
                <a:solidFill>
                  <a:srgbClr val="FE690E"/>
                </a:solidFill>
              </a:rPr>
              <a:t>Afname respons </a:t>
            </a:r>
          </a:p>
          <a:p>
            <a:r>
              <a:rPr lang="nl-NL" sz="1600" i="1" dirty="0" smtClean="0">
                <a:solidFill>
                  <a:srgbClr val="FE690E"/>
                </a:solidFill>
              </a:rPr>
              <a:t>kans in de tijd …</a:t>
            </a:r>
            <a:endParaRPr lang="nl-NL" sz="1600" i="1" dirty="0">
              <a:solidFill>
                <a:srgbClr val="FE690E"/>
              </a:solidFill>
            </a:endParaRPr>
          </a:p>
        </p:txBody>
      </p:sp>
    </p:spTree>
    <p:extLst>
      <p:ext uri="{BB962C8B-B14F-4D97-AF65-F5344CB8AC3E}">
        <p14:creationId xmlns:p14="http://schemas.microsoft.com/office/powerpoint/2010/main" val="3438451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a:t>
            </a:r>
            <a:endParaRPr lang="nl-NL" dirty="0"/>
          </a:p>
        </p:txBody>
      </p:sp>
      <p:pic>
        <p:nvPicPr>
          <p:cNvPr id="4" name="Tijdelijke aanduiding voor inhoud 3" descr="Koffer-thailand.jpg"/>
          <p:cNvPicPr>
            <a:picLocks noGrp="1" noChangeAspect="1"/>
          </p:cNvPicPr>
          <p:nvPr>
            <p:ph idx="1"/>
          </p:nvPr>
        </p:nvPicPr>
        <p:blipFill>
          <a:blip r:embed="rId2">
            <a:extLst>
              <a:ext uri="{28A0092B-C50C-407E-A947-70E740481C1C}">
                <a14:useLocalDpi xmlns:a14="http://schemas.microsoft.com/office/drawing/2010/main" val="0"/>
              </a:ext>
            </a:extLst>
          </a:blip>
          <a:srcRect t="15694" b="15694"/>
          <a:stretch>
            <a:fillRect/>
          </a:stretch>
        </p:blipFill>
        <p:spPr>
          <a:xfrm>
            <a:off x="648494" y="2432048"/>
            <a:ext cx="3891608" cy="2597152"/>
          </a:xfrm>
          <a:ln w="57150">
            <a:solidFill>
              <a:srgbClr val="FF6600"/>
            </a:solidFill>
          </a:ln>
        </p:spPr>
      </p:pic>
      <p:sp>
        <p:nvSpPr>
          <p:cNvPr id="5" name="Tekstvak 4"/>
          <p:cNvSpPr txBox="1"/>
          <p:nvPr/>
        </p:nvSpPr>
        <p:spPr>
          <a:xfrm>
            <a:off x="571500" y="1701209"/>
            <a:ext cx="4308844" cy="646331"/>
          </a:xfrm>
          <a:prstGeom prst="rect">
            <a:avLst/>
          </a:prstGeom>
          <a:noFill/>
        </p:spPr>
        <p:txBody>
          <a:bodyPr wrap="square" rtlCol="0">
            <a:spAutoFit/>
          </a:bodyPr>
          <a:lstStyle/>
          <a:p>
            <a:r>
              <a:rPr lang="nl-NL" dirty="0" smtClean="0"/>
              <a:t>Wat zit er allemaal in “jouw” koffer ?</a:t>
            </a:r>
          </a:p>
          <a:p>
            <a:r>
              <a:rPr lang="nl-NL" dirty="0" smtClean="0"/>
              <a:t>En hoe goed werkt het bij jou?</a:t>
            </a:r>
            <a:endParaRPr lang="nl-NL" dirty="0"/>
          </a:p>
        </p:txBody>
      </p:sp>
      <p:sp>
        <p:nvSpPr>
          <p:cNvPr id="6" name="Tekstvak 5"/>
          <p:cNvSpPr txBox="1"/>
          <p:nvPr/>
        </p:nvSpPr>
        <p:spPr>
          <a:xfrm>
            <a:off x="4774019" y="1885875"/>
            <a:ext cx="3859618" cy="4462760"/>
          </a:xfrm>
          <a:prstGeom prst="rect">
            <a:avLst/>
          </a:prstGeom>
          <a:noFill/>
        </p:spPr>
        <p:txBody>
          <a:bodyPr wrap="square" rtlCol="0">
            <a:spAutoFit/>
          </a:bodyPr>
          <a:lstStyle/>
          <a:p>
            <a:r>
              <a:rPr lang="nl-NL" dirty="0" smtClean="0"/>
              <a:t>CHEMOTHERAPIE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err="1" smtClean="0"/>
              <a:t>Antracyclines</a:t>
            </a:r>
            <a:r>
              <a:rPr lang="nl-NL" dirty="0" smtClean="0"/>
              <a:t>/</a:t>
            </a:r>
            <a:r>
              <a:rPr lang="nl-NL" dirty="0" err="1" smtClean="0"/>
              <a:t>taxane</a:t>
            </a:r>
            <a:r>
              <a:rPr lang="nl-NL" dirty="0" smtClean="0"/>
              <a:t> 1</a:t>
            </a:r>
            <a:r>
              <a:rPr lang="nl-NL" baseline="30000" dirty="0" smtClean="0"/>
              <a:t>e</a:t>
            </a:r>
            <a:r>
              <a:rPr lang="nl-NL" dirty="0" smtClean="0"/>
              <a:t> lijn</a:t>
            </a:r>
          </a:p>
          <a:p>
            <a:r>
              <a:rPr lang="nl-NL" sz="1600" dirty="0" smtClean="0"/>
              <a:t>	Responskans 40-60</a:t>
            </a:r>
            <a:r>
              <a:rPr lang="nl-NL" sz="1600" dirty="0"/>
              <a:t>% </a:t>
            </a:r>
            <a:endParaRPr lang="nl-NL" sz="1600" dirty="0" smtClean="0"/>
          </a:p>
          <a:p>
            <a:r>
              <a:rPr lang="nl-NL" sz="1600" dirty="0" smtClean="0"/>
              <a:t>	mediane </a:t>
            </a:r>
            <a:r>
              <a:rPr lang="nl-NL" sz="1600" dirty="0"/>
              <a:t>responsduur </a:t>
            </a:r>
            <a:r>
              <a:rPr lang="nl-NL" sz="1600" dirty="0" smtClean="0"/>
              <a:t>8-12 </a:t>
            </a:r>
            <a:r>
              <a:rPr lang="nl-NL" sz="1600" dirty="0" err="1" smtClean="0"/>
              <a:t>mnd</a:t>
            </a:r>
            <a:endParaRPr lang="nl-NL" dirty="0" smtClean="0"/>
          </a:p>
          <a:p>
            <a:endParaRPr lang="nl-NL" dirty="0"/>
          </a:p>
          <a:p>
            <a:pPr marL="285750" indent="-285750">
              <a:buFont typeface="Arial" panose="020B0604020202020204" pitchFamily="34" charset="0"/>
              <a:buChar char="•"/>
            </a:pPr>
            <a:r>
              <a:rPr lang="nl-NL" dirty="0" err="1" smtClean="0"/>
              <a:t>Capacitabine</a:t>
            </a:r>
            <a:endParaRPr lang="nl-NL" dirty="0" smtClean="0"/>
          </a:p>
          <a:p>
            <a:pPr marL="285750" indent="-285750">
              <a:buFont typeface="Arial" panose="020B0604020202020204" pitchFamily="34" charset="0"/>
              <a:buChar char="•"/>
            </a:pPr>
            <a:r>
              <a:rPr lang="nl-NL" dirty="0" err="1" smtClean="0"/>
              <a:t>Vinorelbine</a:t>
            </a:r>
            <a:endParaRPr lang="nl-NL" dirty="0" smtClean="0"/>
          </a:p>
          <a:p>
            <a:pPr marL="285750" indent="-285750">
              <a:buFont typeface="Arial" panose="020B0604020202020204" pitchFamily="34" charset="0"/>
              <a:buChar char="•"/>
            </a:pPr>
            <a:r>
              <a:rPr lang="nl-NL" dirty="0" err="1" smtClean="0"/>
              <a:t>Eribulin</a:t>
            </a:r>
            <a:endParaRPr lang="nl-NL" dirty="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smtClean="0"/>
          </a:p>
          <a:p>
            <a:endParaRPr lang="nl-NL" dirty="0" smtClean="0"/>
          </a:p>
          <a:p>
            <a:r>
              <a:rPr lang="nl-NL" dirty="0" smtClean="0"/>
              <a:t>Behandeling in studieverband…..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7" name="PIJL-OMLAAG 6"/>
          <p:cNvSpPr/>
          <p:nvPr/>
        </p:nvSpPr>
        <p:spPr>
          <a:xfrm>
            <a:off x="6943062" y="3285460"/>
            <a:ext cx="340242" cy="1743740"/>
          </a:xfrm>
          <a:prstGeom prst="downArrow">
            <a:avLst/>
          </a:prstGeom>
          <a:solidFill>
            <a:srgbClr val="FE690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E690E"/>
              </a:solidFill>
            </a:endParaRPr>
          </a:p>
        </p:txBody>
      </p:sp>
      <p:sp>
        <p:nvSpPr>
          <p:cNvPr id="8" name="Tekstvak 7"/>
          <p:cNvSpPr txBox="1"/>
          <p:nvPr/>
        </p:nvSpPr>
        <p:spPr>
          <a:xfrm>
            <a:off x="7464055" y="3455535"/>
            <a:ext cx="1392866" cy="830997"/>
          </a:xfrm>
          <a:prstGeom prst="rect">
            <a:avLst/>
          </a:prstGeom>
          <a:noFill/>
        </p:spPr>
        <p:txBody>
          <a:bodyPr wrap="square" rtlCol="0">
            <a:spAutoFit/>
          </a:bodyPr>
          <a:lstStyle/>
          <a:p>
            <a:r>
              <a:rPr lang="nl-NL" sz="1600" i="1" dirty="0" smtClean="0">
                <a:solidFill>
                  <a:srgbClr val="FE690E"/>
                </a:solidFill>
              </a:rPr>
              <a:t>Afname respons kans in de tijd …</a:t>
            </a:r>
            <a:endParaRPr lang="nl-NL" sz="1600" i="1" dirty="0">
              <a:solidFill>
                <a:srgbClr val="FE690E"/>
              </a:solidFill>
            </a:endParaRPr>
          </a:p>
        </p:txBody>
      </p:sp>
    </p:spTree>
    <p:extLst>
      <p:ext uri="{BB962C8B-B14F-4D97-AF65-F5344CB8AC3E}">
        <p14:creationId xmlns:p14="http://schemas.microsoft.com/office/powerpoint/2010/main" val="225469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ANGST</a:t>
            </a:r>
            <a:endParaRPr lang="nl-NL" dirty="0"/>
          </a:p>
        </p:txBody>
      </p:sp>
      <p:sp>
        <p:nvSpPr>
          <p:cNvPr id="3" name="Tijdelijke aanduiding voor inhoud 2"/>
          <p:cNvSpPr>
            <a:spLocks noGrp="1"/>
          </p:cNvSpPr>
          <p:nvPr>
            <p:ph idx="1"/>
          </p:nvPr>
        </p:nvSpPr>
        <p:spPr>
          <a:xfrm>
            <a:off x="571501" y="1788583"/>
            <a:ext cx="6414090" cy="4337580"/>
          </a:xfrm>
        </p:spPr>
        <p:txBody>
          <a:bodyPr/>
          <a:lstStyle/>
          <a:p>
            <a:endParaRPr lang="nl-NL" dirty="0" smtClean="0"/>
          </a:p>
          <a:p>
            <a:r>
              <a:rPr lang="nl-NL" dirty="0" smtClean="0"/>
              <a:t>Angst voor de verkeerde keuze</a:t>
            </a:r>
            <a:endParaRPr lang="nl-NL" dirty="0"/>
          </a:p>
          <a:p>
            <a:r>
              <a:rPr lang="nl-NL" dirty="0" smtClean="0"/>
              <a:t>Angst voor terugkeer van ziekte</a:t>
            </a:r>
            <a:endParaRPr lang="nl-NL" dirty="0"/>
          </a:p>
          <a:p>
            <a:r>
              <a:rPr lang="nl-NL" dirty="0" smtClean="0"/>
              <a:t>Angst voor lange termijn bijwerkingen</a:t>
            </a:r>
            <a:endParaRPr lang="nl-NL" dirty="0"/>
          </a:p>
          <a:p>
            <a:r>
              <a:rPr lang="nl-NL" dirty="0" smtClean="0"/>
              <a:t>Angst voor het afscheid, en de weg ernaar toe</a:t>
            </a:r>
            <a:endParaRPr lang="nl-NL" dirty="0"/>
          </a:p>
          <a:p>
            <a:endParaRPr lang="nl-NL" dirty="0"/>
          </a:p>
        </p:txBody>
      </p:sp>
    </p:spTree>
    <p:extLst>
      <p:ext uri="{BB962C8B-B14F-4D97-AF65-F5344CB8AC3E}">
        <p14:creationId xmlns:p14="http://schemas.microsoft.com/office/powerpoint/2010/main" val="1609749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Wat </a:t>
            </a:r>
            <a:r>
              <a:rPr lang="en-US" dirty="0" err="1" smtClean="0"/>
              <a:t>maakt</a:t>
            </a:r>
            <a:r>
              <a:rPr lang="en-US" dirty="0" smtClean="0"/>
              <a:t> </a:t>
            </a:r>
            <a:r>
              <a:rPr lang="en-US" dirty="0" err="1" smtClean="0"/>
              <a:t>jou</a:t>
            </a:r>
            <a:r>
              <a:rPr lang="en-US" dirty="0" smtClean="0"/>
              <a:t> </a:t>
            </a:r>
            <a:r>
              <a:rPr lang="en-US" dirty="0" err="1" smtClean="0"/>
              <a:t>als</a:t>
            </a:r>
            <a:r>
              <a:rPr lang="en-US" dirty="0" smtClean="0"/>
              <a:t> </a:t>
            </a:r>
            <a:r>
              <a:rPr lang="en-US" dirty="0" err="1" smtClean="0"/>
              <a:t>mens</a:t>
            </a:r>
            <a:r>
              <a:rPr lang="en-US" dirty="0"/>
              <a:t>?</a:t>
            </a:r>
            <a:endParaRPr lang="nl-NL" dirty="0"/>
          </a:p>
        </p:txBody>
      </p:sp>
      <p:pic>
        <p:nvPicPr>
          <p:cNvPr id="9" name="Afbeelding 8" descr="4890381685_eabc8cc4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022" y="1875608"/>
            <a:ext cx="2679658" cy="3572877"/>
          </a:xfrm>
          <a:prstGeom prst="rect">
            <a:avLst/>
          </a:prstGeom>
          <a:ln w="57150" cmpd="sng">
            <a:solidFill>
              <a:srgbClr val="E45E0A"/>
            </a:solidFill>
          </a:ln>
        </p:spPr>
      </p:pic>
      <p:sp>
        <p:nvSpPr>
          <p:cNvPr id="6" name="Tekstvak 5"/>
          <p:cNvSpPr txBox="1"/>
          <p:nvPr/>
        </p:nvSpPr>
        <p:spPr>
          <a:xfrm>
            <a:off x="1116420" y="2758480"/>
            <a:ext cx="1796902" cy="369332"/>
          </a:xfrm>
          <a:prstGeom prst="rect">
            <a:avLst/>
          </a:prstGeom>
          <a:noFill/>
          <a:ln w="38100">
            <a:solidFill>
              <a:srgbClr val="FB7405"/>
            </a:solidFill>
          </a:ln>
        </p:spPr>
        <p:txBody>
          <a:bodyPr wrap="square" rtlCol="0">
            <a:spAutoFit/>
          </a:bodyPr>
          <a:lstStyle/>
          <a:p>
            <a:r>
              <a:rPr lang="en-US" dirty="0" smtClean="0">
                <a:solidFill>
                  <a:srgbClr val="FB7405"/>
                </a:solidFill>
              </a:rPr>
              <a:t>LICHAMELIJK</a:t>
            </a:r>
            <a:endParaRPr lang="nl-NL" dirty="0">
              <a:solidFill>
                <a:srgbClr val="FB7405"/>
              </a:solidFill>
            </a:endParaRPr>
          </a:p>
        </p:txBody>
      </p:sp>
      <p:sp>
        <p:nvSpPr>
          <p:cNvPr id="7" name="Tekstvak 6"/>
          <p:cNvSpPr txBox="1"/>
          <p:nvPr/>
        </p:nvSpPr>
        <p:spPr>
          <a:xfrm>
            <a:off x="5056225" y="2389148"/>
            <a:ext cx="1541276" cy="369332"/>
          </a:xfrm>
          <a:prstGeom prst="rect">
            <a:avLst/>
          </a:prstGeom>
          <a:noFill/>
          <a:ln w="38100">
            <a:solidFill>
              <a:srgbClr val="FB7405"/>
            </a:solidFill>
          </a:ln>
        </p:spPr>
        <p:txBody>
          <a:bodyPr wrap="square" rtlCol="0">
            <a:spAutoFit/>
          </a:bodyPr>
          <a:lstStyle/>
          <a:p>
            <a:r>
              <a:rPr lang="en-US" dirty="0" smtClean="0">
                <a:solidFill>
                  <a:srgbClr val="FB7405"/>
                </a:solidFill>
              </a:rPr>
              <a:t>PSYCHISCH</a:t>
            </a:r>
            <a:endParaRPr lang="nl-NL" dirty="0">
              <a:solidFill>
                <a:srgbClr val="FB7405"/>
              </a:solidFill>
            </a:endParaRPr>
          </a:p>
        </p:txBody>
      </p:sp>
      <p:sp>
        <p:nvSpPr>
          <p:cNvPr id="8" name="Tekstvak 7"/>
          <p:cNvSpPr txBox="1"/>
          <p:nvPr/>
        </p:nvSpPr>
        <p:spPr>
          <a:xfrm>
            <a:off x="3321565" y="3756099"/>
            <a:ext cx="1903229" cy="369332"/>
          </a:xfrm>
          <a:prstGeom prst="rect">
            <a:avLst/>
          </a:prstGeom>
          <a:noFill/>
          <a:ln w="38100">
            <a:solidFill>
              <a:srgbClr val="FB7405"/>
            </a:solidFill>
          </a:ln>
        </p:spPr>
        <p:txBody>
          <a:bodyPr wrap="square" rtlCol="0">
            <a:spAutoFit/>
          </a:bodyPr>
          <a:lstStyle/>
          <a:p>
            <a:r>
              <a:rPr lang="en-US" dirty="0" smtClean="0">
                <a:solidFill>
                  <a:srgbClr val="FB7405"/>
                </a:solidFill>
              </a:rPr>
              <a:t>EXISTENTIEEL</a:t>
            </a:r>
            <a:endParaRPr lang="nl-NL" dirty="0">
              <a:solidFill>
                <a:srgbClr val="FB7405"/>
              </a:solidFill>
            </a:endParaRPr>
          </a:p>
        </p:txBody>
      </p:sp>
      <p:sp>
        <p:nvSpPr>
          <p:cNvPr id="5" name="Tekstvak 4"/>
          <p:cNvSpPr txBox="1"/>
          <p:nvPr/>
        </p:nvSpPr>
        <p:spPr>
          <a:xfrm>
            <a:off x="5224794" y="4866305"/>
            <a:ext cx="1204137" cy="369332"/>
          </a:xfrm>
          <a:prstGeom prst="rect">
            <a:avLst/>
          </a:prstGeom>
          <a:noFill/>
          <a:ln w="38100">
            <a:solidFill>
              <a:srgbClr val="FB7405"/>
            </a:solidFill>
          </a:ln>
        </p:spPr>
        <p:txBody>
          <a:bodyPr wrap="square" rtlCol="0">
            <a:spAutoFit/>
          </a:bodyPr>
          <a:lstStyle/>
          <a:p>
            <a:r>
              <a:rPr lang="en-US" dirty="0" smtClean="0">
                <a:solidFill>
                  <a:srgbClr val="FB7405"/>
                </a:solidFill>
              </a:rPr>
              <a:t>SOCIAAL</a:t>
            </a:r>
            <a:endParaRPr lang="nl-NL" dirty="0">
              <a:solidFill>
                <a:srgbClr val="FB7405"/>
              </a:solidFill>
            </a:endParaRPr>
          </a:p>
        </p:txBody>
      </p:sp>
      <p:cxnSp>
        <p:nvCxnSpPr>
          <p:cNvPr id="4" name="Rechte verbindingslijn met pijl 3"/>
          <p:cNvCxnSpPr/>
          <p:nvPr/>
        </p:nvCxnSpPr>
        <p:spPr>
          <a:xfrm>
            <a:off x="3094074" y="2943146"/>
            <a:ext cx="765545" cy="6293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p:cNvCxnSpPr/>
          <p:nvPr/>
        </p:nvCxnSpPr>
        <p:spPr>
          <a:xfrm flipH="1">
            <a:off x="4667693" y="2943146"/>
            <a:ext cx="557101" cy="6293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p:cNvCxnSpPr/>
          <p:nvPr/>
        </p:nvCxnSpPr>
        <p:spPr>
          <a:xfrm flipH="1" flipV="1">
            <a:off x="4550735" y="4295553"/>
            <a:ext cx="505490" cy="4465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p:cNvCxnSpPr/>
          <p:nvPr/>
        </p:nvCxnSpPr>
        <p:spPr>
          <a:xfrm flipH="1" flipV="1">
            <a:off x="2949427" y="3165075"/>
            <a:ext cx="563524" cy="4447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p:cNvCxnSpPr/>
          <p:nvPr/>
        </p:nvCxnSpPr>
        <p:spPr>
          <a:xfrm flipV="1">
            <a:off x="4550735" y="2943146"/>
            <a:ext cx="395508" cy="444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Rechte verbindingslijn met pijl 18"/>
          <p:cNvCxnSpPr/>
          <p:nvPr/>
        </p:nvCxnSpPr>
        <p:spPr>
          <a:xfrm>
            <a:off x="4803480" y="4295553"/>
            <a:ext cx="421314" cy="340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808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eaLnBrk="1" hangingPunct="1"/>
            <a:r>
              <a:rPr lang="nl-NL" sz="2400" dirty="0" smtClean="0">
                <a:latin typeface="Verdana" charset="0"/>
                <a:cs typeface="Arial" charset="0"/>
              </a:rPr>
              <a:t>Advanced Care Planning</a:t>
            </a:r>
            <a:endParaRPr lang="nl-NL" sz="2400" dirty="0">
              <a:latin typeface="Verdana" charset="0"/>
              <a:cs typeface="Arial" charset="0"/>
            </a:endParaRPr>
          </a:p>
        </p:txBody>
      </p:sp>
      <p:sp>
        <p:nvSpPr>
          <p:cNvPr id="32771" name="Tijdelijke aanduiding voor voettekst 4"/>
          <p:cNvSpPr>
            <a:spLocks noGrp="1"/>
          </p:cNvSpPr>
          <p:nvPr>
            <p:ph type="ftr" sz="quarter" idx="4294967295"/>
          </p:nvPr>
        </p:nvSpPr>
        <p:spPr>
          <a:xfrm>
            <a:off x="864656" y="5768631"/>
            <a:ext cx="7870122" cy="36512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rgbClr val="000066"/>
                </a:solidFill>
                <a:latin typeface="Verdana" charset="0"/>
                <a:ea typeface="ＭＳ Ｐゴシック" charset="0"/>
                <a:cs typeface="Arial" charset="0"/>
              </a:defRPr>
            </a:lvl1pPr>
            <a:lvl2pPr marL="742950" indent="-285750">
              <a:defRPr>
                <a:solidFill>
                  <a:srgbClr val="000066"/>
                </a:solidFill>
                <a:latin typeface="Verdana" charset="0"/>
                <a:ea typeface="Arial" charset="0"/>
                <a:cs typeface="Arial" charset="0"/>
              </a:defRPr>
            </a:lvl2pPr>
            <a:lvl3pPr marL="1143000" indent="-228600">
              <a:defRPr>
                <a:solidFill>
                  <a:srgbClr val="000066"/>
                </a:solidFill>
                <a:latin typeface="Verdana" charset="0"/>
                <a:ea typeface="Arial" charset="0"/>
                <a:cs typeface="Arial" charset="0"/>
              </a:defRPr>
            </a:lvl3pPr>
            <a:lvl4pPr marL="1600200" indent="-228600">
              <a:defRPr>
                <a:solidFill>
                  <a:srgbClr val="000066"/>
                </a:solidFill>
                <a:latin typeface="Verdana" charset="0"/>
                <a:ea typeface="Arial" charset="0"/>
                <a:cs typeface="Arial" charset="0"/>
              </a:defRPr>
            </a:lvl4pPr>
            <a:lvl5pPr marL="2057400" indent="-228600">
              <a:defRPr>
                <a:solidFill>
                  <a:srgbClr val="000066"/>
                </a:solidFill>
                <a:latin typeface="Verdana" charset="0"/>
                <a:ea typeface="Arial" charset="0"/>
                <a:cs typeface="Arial" charset="0"/>
              </a:defRPr>
            </a:lvl5pPr>
            <a:lvl6pPr marL="2514600" indent="-228600" eaLnBrk="0" hangingPunct="0">
              <a:defRPr>
                <a:solidFill>
                  <a:srgbClr val="000066"/>
                </a:solidFill>
                <a:latin typeface="Verdana" charset="0"/>
                <a:ea typeface="Arial" charset="0"/>
                <a:cs typeface="Arial" charset="0"/>
              </a:defRPr>
            </a:lvl6pPr>
            <a:lvl7pPr marL="2971800" indent="-228600" eaLnBrk="0" hangingPunct="0">
              <a:defRPr>
                <a:solidFill>
                  <a:srgbClr val="000066"/>
                </a:solidFill>
                <a:latin typeface="Verdana" charset="0"/>
                <a:ea typeface="Arial" charset="0"/>
                <a:cs typeface="Arial" charset="0"/>
              </a:defRPr>
            </a:lvl7pPr>
            <a:lvl8pPr marL="3429000" indent="-228600" eaLnBrk="0" hangingPunct="0">
              <a:defRPr>
                <a:solidFill>
                  <a:srgbClr val="000066"/>
                </a:solidFill>
                <a:latin typeface="Verdana" charset="0"/>
                <a:ea typeface="Arial" charset="0"/>
                <a:cs typeface="Arial" charset="0"/>
              </a:defRPr>
            </a:lvl8pPr>
            <a:lvl9pPr marL="3886200" indent="-228600" eaLnBrk="0" hangingPunct="0">
              <a:defRPr>
                <a:solidFill>
                  <a:srgbClr val="000066"/>
                </a:solidFill>
                <a:latin typeface="Verdana" charset="0"/>
                <a:ea typeface="Arial" charset="0"/>
                <a:cs typeface="Arial" charset="0"/>
              </a:defRPr>
            </a:lvl9pPr>
          </a:lstStyle>
          <a:p>
            <a:r>
              <a:rPr lang="nl-NL" sz="1600" b="1" dirty="0" smtClean="0">
                <a:solidFill>
                  <a:srgbClr val="D65700"/>
                </a:solidFill>
              </a:rPr>
              <a:t>MAAK JE WENSEN &amp; ANGSTEN VROEGTIJDIG BESPREEKBAAR</a:t>
            </a:r>
            <a:endParaRPr lang="nl-NL" sz="1600" b="1" dirty="0">
              <a:solidFill>
                <a:srgbClr val="D65700"/>
              </a:solidFill>
            </a:endParaRPr>
          </a:p>
        </p:txBody>
      </p:sp>
      <p:pic>
        <p:nvPicPr>
          <p:cNvPr id="32772" name="Afbeelding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656" y="1539321"/>
            <a:ext cx="6704562" cy="40470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507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Tweesporen aanpak</a:t>
            </a:r>
            <a:endParaRPr lang="nl-NL" dirty="0"/>
          </a:p>
        </p:txBody>
      </p:sp>
      <p:pic>
        <p:nvPicPr>
          <p:cNvPr id="7" name="Tijdelijke aanduiding voor inhoud 6" descr="9131-500-357.jpg"/>
          <p:cNvPicPr>
            <a:picLocks noGrp="1" noChangeAspect="1"/>
          </p:cNvPicPr>
          <p:nvPr>
            <p:ph idx="1"/>
          </p:nvPr>
        </p:nvPicPr>
        <p:blipFill>
          <a:blip r:embed="rId2">
            <a:extLst>
              <a:ext uri="{28A0092B-C50C-407E-A947-70E740481C1C}">
                <a14:useLocalDpi xmlns:a14="http://schemas.microsoft.com/office/drawing/2010/main" val="0"/>
              </a:ext>
            </a:extLst>
          </a:blip>
          <a:srcRect t="12138" b="12138"/>
          <a:stretch>
            <a:fillRect/>
          </a:stretch>
        </p:blipFill>
        <p:spPr>
          <a:xfrm>
            <a:off x="309392" y="2013947"/>
            <a:ext cx="3923152" cy="3835476"/>
          </a:xfrm>
          <a:ln>
            <a:solidFill>
              <a:srgbClr val="FF6600"/>
            </a:solidFill>
          </a:ln>
        </p:spPr>
      </p:pic>
      <p:sp>
        <p:nvSpPr>
          <p:cNvPr id="3" name="Rechthoek 2"/>
          <p:cNvSpPr/>
          <p:nvPr/>
        </p:nvSpPr>
        <p:spPr>
          <a:xfrm>
            <a:off x="4269944" y="2013947"/>
            <a:ext cx="4874055" cy="3416320"/>
          </a:xfrm>
          <a:prstGeom prst="rect">
            <a:avLst/>
          </a:prstGeom>
        </p:spPr>
        <p:txBody>
          <a:bodyPr wrap="square">
            <a:spAutoFit/>
          </a:bodyPr>
          <a:lstStyle/>
          <a:p>
            <a:pPr algn="ctr" eaLnBrk="1" hangingPunct="1">
              <a:buFont typeface="Arial Unicode MS" pitchFamily="34" charset="-128"/>
              <a:buNone/>
              <a:defRPr/>
            </a:pPr>
            <a:r>
              <a:rPr lang="en-US" altLang="nl-NL" b="1" dirty="0" smtClean="0"/>
              <a:t>	</a:t>
            </a:r>
            <a:r>
              <a:rPr lang="en-US" altLang="nl-NL" b="1" dirty="0" err="1" smtClean="0">
                <a:solidFill>
                  <a:srgbClr val="FF6600"/>
                </a:solidFill>
              </a:rPr>
              <a:t>Kwaliteit</a:t>
            </a:r>
            <a:r>
              <a:rPr lang="en-US" altLang="nl-NL" b="1" dirty="0" smtClean="0">
                <a:solidFill>
                  <a:srgbClr val="FF6600"/>
                </a:solidFill>
              </a:rPr>
              <a:t> </a:t>
            </a:r>
            <a:r>
              <a:rPr lang="en-US" altLang="nl-NL" b="1" dirty="0">
                <a:solidFill>
                  <a:srgbClr val="FF6600"/>
                </a:solidFill>
              </a:rPr>
              <a:t>van L</a:t>
            </a:r>
            <a:r>
              <a:rPr lang="en-US" altLang="nl-NL" b="1" dirty="0" smtClean="0">
                <a:solidFill>
                  <a:srgbClr val="FF6600"/>
                </a:solidFill>
              </a:rPr>
              <a:t>even </a:t>
            </a:r>
          </a:p>
          <a:p>
            <a:pPr algn="ctr" eaLnBrk="1" hangingPunct="1">
              <a:buFont typeface="Arial Unicode MS" pitchFamily="34" charset="-128"/>
              <a:buNone/>
              <a:defRPr/>
            </a:pPr>
            <a:r>
              <a:rPr lang="en-US" altLang="nl-NL" b="1" dirty="0" smtClean="0">
                <a:solidFill>
                  <a:srgbClr val="FF6600"/>
                </a:solidFill>
              </a:rPr>
              <a:t>op </a:t>
            </a:r>
            <a:r>
              <a:rPr lang="en-US" altLang="nl-NL" b="1" dirty="0">
                <a:solidFill>
                  <a:srgbClr val="FF6600"/>
                </a:solidFill>
              </a:rPr>
              <a:t>papier </a:t>
            </a:r>
            <a:r>
              <a:rPr lang="en-US" altLang="nl-NL" b="1" dirty="0" smtClean="0">
                <a:solidFill>
                  <a:srgbClr val="FF6600"/>
                </a:solidFill>
              </a:rPr>
              <a:t>versus real life</a:t>
            </a:r>
            <a:endParaRPr lang="en-US" altLang="nl-NL" dirty="0" smtClean="0"/>
          </a:p>
          <a:p>
            <a:pPr eaLnBrk="1" hangingPunct="1">
              <a:buFont typeface="Arial Unicode MS" pitchFamily="34" charset="-128"/>
              <a:buNone/>
              <a:defRPr/>
            </a:pPr>
            <a:endParaRPr lang="nl-NL" altLang="nl-NL" dirty="0" smtClean="0"/>
          </a:p>
          <a:p>
            <a:pPr marL="285750" indent="-285750" eaLnBrk="1" hangingPunct="1">
              <a:buFont typeface="Arial" panose="020B0604020202020204" pitchFamily="34" charset="0"/>
              <a:buChar char="•"/>
              <a:defRPr/>
            </a:pPr>
            <a:r>
              <a:rPr lang="nl-NL" altLang="nl-NL" dirty="0" smtClean="0"/>
              <a:t>Doorgaan is “makkelijker” dan stoppen</a:t>
            </a:r>
          </a:p>
          <a:p>
            <a:pPr marL="285750" indent="-285750" eaLnBrk="1" hangingPunct="1">
              <a:buFont typeface="Arial" panose="020B0604020202020204" pitchFamily="34" charset="0"/>
              <a:buChar char="•"/>
              <a:defRPr/>
            </a:pPr>
            <a:endParaRPr lang="nl-NL" altLang="nl-NL" dirty="0" smtClean="0"/>
          </a:p>
          <a:p>
            <a:pPr marL="285750" indent="-285750" eaLnBrk="1" hangingPunct="1">
              <a:buFont typeface="Arial" panose="020B0604020202020204" pitchFamily="34" charset="0"/>
              <a:buChar char="•"/>
              <a:defRPr/>
            </a:pPr>
            <a:r>
              <a:rPr lang="nl-NL" altLang="nl-NL" dirty="0" smtClean="0"/>
              <a:t>Kansen of strohalmen?</a:t>
            </a:r>
          </a:p>
          <a:p>
            <a:pPr marL="285750" indent="-285750" eaLnBrk="1" hangingPunct="1">
              <a:buFont typeface="Arial" panose="020B0604020202020204" pitchFamily="34" charset="0"/>
              <a:buChar char="•"/>
              <a:defRPr/>
            </a:pPr>
            <a:endParaRPr lang="nl-NL" altLang="nl-NL" dirty="0" smtClean="0"/>
          </a:p>
          <a:p>
            <a:pPr marL="285750" indent="-285750" eaLnBrk="1" hangingPunct="1">
              <a:buFont typeface="Arial" panose="020B0604020202020204" pitchFamily="34" charset="0"/>
              <a:buChar char="•"/>
              <a:defRPr/>
            </a:pPr>
            <a:r>
              <a:rPr lang="nl-NL" altLang="nl-NL" dirty="0" smtClean="0"/>
              <a:t>Hoe gaat het eindigen?</a:t>
            </a:r>
          </a:p>
          <a:p>
            <a:pPr marL="285750" indent="-285750" eaLnBrk="1" hangingPunct="1">
              <a:buFont typeface="Arial" panose="020B0604020202020204" pitchFamily="34" charset="0"/>
              <a:buChar char="•"/>
              <a:defRPr/>
            </a:pPr>
            <a:endParaRPr lang="nl-NL" altLang="nl-NL" dirty="0" smtClean="0"/>
          </a:p>
          <a:p>
            <a:pPr marL="285750" indent="-285750" eaLnBrk="1" hangingPunct="1">
              <a:buFont typeface="Arial" panose="020B0604020202020204" pitchFamily="34" charset="0"/>
              <a:buChar char="•"/>
              <a:defRPr/>
            </a:pPr>
            <a:r>
              <a:rPr lang="nl-NL" altLang="nl-NL" dirty="0" smtClean="0"/>
              <a:t>In relatie tot naasten; partner-kinderen-…</a:t>
            </a:r>
          </a:p>
          <a:p>
            <a:pPr marL="285750" indent="-285750" eaLnBrk="1" hangingPunct="1">
              <a:buFont typeface="Arial" panose="020B0604020202020204" pitchFamily="34" charset="0"/>
              <a:buChar char="•"/>
              <a:defRPr/>
            </a:pPr>
            <a:endParaRPr lang="en-US" altLang="nl-NL" dirty="0"/>
          </a:p>
          <a:p>
            <a:pPr marL="285750" indent="-285750" eaLnBrk="1" hangingPunct="1">
              <a:buFont typeface="Arial" panose="020B0604020202020204" pitchFamily="34" charset="0"/>
              <a:buChar char="•"/>
              <a:defRPr/>
            </a:pPr>
            <a:endParaRPr lang="en-US" altLang="nl-NL" dirty="0" smtClean="0"/>
          </a:p>
        </p:txBody>
      </p:sp>
    </p:spTree>
    <p:extLst>
      <p:ext uri="{BB962C8B-B14F-4D97-AF65-F5344CB8AC3E}">
        <p14:creationId xmlns:p14="http://schemas.microsoft.com/office/powerpoint/2010/main" val="181080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867832" y="5115237"/>
            <a:ext cx="7415390" cy="644255"/>
          </a:xfrm>
        </p:spPr>
        <p:txBody>
          <a:bodyPr>
            <a:noAutofit/>
          </a:bodyPr>
          <a:lstStyle/>
          <a:p>
            <a:pPr algn="ctr"/>
            <a:r>
              <a:rPr lang="en-US" sz="4000" dirty="0" err="1" smtClean="0">
                <a:solidFill>
                  <a:srgbClr val="002060"/>
                </a:solidFill>
              </a:rPr>
              <a:t>Blijf</a:t>
            </a:r>
            <a:r>
              <a:rPr lang="en-US" sz="4000" dirty="0" smtClean="0">
                <a:solidFill>
                  <a:srgbClr val="002060"/>
                </a:solidFill>
              </a:rPr>
              <a:t> in </a:t>
            </a:r>
            <a:r>
              <a:rPr lang="en-US" sz="4000" dirty="0" err="1" smtClean="0">
                <a:solidFill>
                  <a:srgbClr val="002060"/>
                </a:solidFill>
              </a:rPr>
              <a:t>gesprek</a:t>
            </a:r>
            <a:r>
              <a:rPr lang="is-IS" sz="4000" dirty="0" smtClean="0">
                <a:solidFill>
                  <a:srgbClr val="002060"/>
                </a:solidFill>
              </a:rPr>
              <a:t>…...</a:t>
            </a:r>
            <a:endParaRPr lang="en-US" sz="4000" dirty="0">
              <a:solidFill>
                <a:srgbClr val="00206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49" y="146983"/>
            <a:ext cx="2193267" cy="11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31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FEITEN</a:t>
            </a:r>
            <a:endParaRPr lang="nl-NL" dirty="0"/>
          </a:p>
        </p:txBody>
      </p:sp>
      <p:pic>
        <p:nvPicPr>
          <p:cNvPr id="6" name="Tijdelijke aanduiding voor inhoud 5" descr="gedachten-zijn-geen-feiten.png"/>
          <p:cNvPicPr>
            <a:picLocks noGrp="1" noChangeAspect="1"/>
          </p:cNvPicPr>
          <p:nvPr>
            <p:ph idx="1"/>
          </p:nvPr>
        </p:nvPicPr>
        <p:blipFill>
          <a:blip r:embed="rId2">
            <a:extLst>
              <a:ext uri="{28A0092B-C50C-407E-A947-70E740481C1C}">
                <a14:useLocalDpi xmlns:a14="http://schemas.microsoft.com/office/drawing/2010/main" val="0"/>
              </a:ext>
            </a:extLst>
          </a:blip>
          <a:srcRect l="8602" r="8602"/>
          <a:stretch>
            <a:fillRect/>
          </a:stretch>
        </p:blipFill>
        <p:spPr>
          <a:xfrm>
            <a:off x="571500" y="1605669"/>
            <a:ext cx="3590925" cy="4337050"/>
          </a:xfrm>
        </p:spPr>
      </p:pic>
      <p:sp>
        <p:nvSpPr>
          <p:cNvPr id="5" name="Tekstvak 4"/>
          <p:cNvSpPr txBox="1"/>
          <p:nvPr/>
        </p:nvSpPr>
        <p:spPr>
          <a:xfrm>
            <a:off x="5023556" y="1919111"/>
            <a:ext cx="3838222" cy="1754327"/>
          </a:xfrm>
          <a:prstGeom prst="rect">
            <a:avLst/>
          </a:prstGeom>
          <a:noFill/>
        </p:spPr>
        <p:txBody>
          <a:bodyPr wrap="square" rtlCol="0">
            <a:spAutoFit/>
          </a:bodyPr>
          <a:lstStyle/>
          <a:p>
            <a:pPr marL="285750" indent="-285750">
              <a:buFont typeface="Arial"/>
              <a:buChar char="•"/>
            </a:pPr>
            <a:r>
              <a:rPr lang="nl-NL" dirty="0" smtClean="0"/>
              <a:t>Wat zijn feiten?</a:t>
            </a:r>
          </a:p>
          <a:p>
            <a:endParaRPr lang="nl-NL" dirty="0"/>
          </a:p>
          <a:p>
            <a:pPr marL="285750" indent="-285750">
              <a:buFont typeface="Arial"/>
              <a:buChar char="•"/>
            </a:pPr>
            <a:r>
              <a:rPr lang="nl-NL" dirty="0" smtClean="0"/>
              <a:t>Helpt het om feiten te kennen</a:t>
            </a:r>
            <a:r>
              <a:rPr lang="is-IS" dirty="0" smtClean="0"/>
              <a:t>…....</a:t>
            </a:r>
            <a:r>
              <a:rPr lang="nl-NL" dirty="0" smtClean="0"/>
              <a:t>?</a:t>
            </a:r>
          </a:p>
          <a:p>
            <a:pPr marL="285750" indent="-285750">
              <a:buFont typeface="Arial"/>
              <a:buChar char="•"/>
            </a:pPr>
            <a:endParaRPr lang="nl-NL" dirty="0"/>
          </a:p>
          <a:p>
            <a:pPr marL="285750" indent="-285750">
              <a:buFont typeface="Arial"/>
              <a:buChar char="•"/>
            </a:pPr>
            <a:r>
              <a:rPr lang="nl-NL" dirty="0" smtClean="0"/>
              <a:t>Wat is “jouw” waarheid/realiteit ?</a:t>
            </a:r>
            <a:endParaRPr lang="nl-NL" dirty="0"/>
          </a:p>
        </p:txBody>
      </p:sp>
    </p:spTree>
    <p:extLst>
      <p:ext uri="{BB962C8B-B14F-4D97-AF65-F5344CB8AC3E}">
        <p14:creationId xmlns:p14="http://schemas.microsoft.com/office/powerpoint/2010/main" val="51590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Andere kant van de tafel</a:t>
            </a:r>
            <a:endParaRPr lang="nl-NL" dirty="0"/>
          </a:p>
        </p:txBody>
      </p:sp>
      <p:pic>
        <p:nvPicPr>
          <p:cNvPr id="4" name="Tijdelijke aanduiding voor inhoud 3" descr="1-Ester-Siemerink-650x337.jpg"/>
          <p:cNvPicPr>
            <a:picLocks noGrp="1" noChangeAspect="1"/>
          </p:cNvPicPr>
          <p:nvPr>
            <p:ph idx="1"/>
          </p:nvPr>
        </p:nvPicPr>
        <p:blipFill>
          <a:blip r:embed="rId2">
            <a:extLst>
              <a:ext uri="{28A0092B-C50C-407E-A947-70E740481C1C}">
                <a14:useLocalDpi xmlns:a14="http://schemas.microsoft.com/office/drawing/2010/main" val="0"/>
              </a:ext>
            </a:extLst>
          </a:blip>
          <a:srcRect l="26097" r="26097"/>
          <a:stretch>
            <a:fillRect/>
          </a:stretch>
        </p:blipFill>
        <p:spPr>
          <a:xfrm>
            <a:off x="670278" y="1620838"/>
            <a:ext cx="4000500" cy="4338637"/>
          </a:xfrm>
        </p:spPr>
      </p:pic>
      <p:sp>
        <p:nvSpPr>
          <p:cNvPr id="5" name="Tekstvak 4"/>
          <p:cNvSpPr txBox="1"/>
          <p:nvPr/>
        </p:nvSpPr>
        <p:spPr>
          <a:xfrm>
            <a:off x="5319889" y="1890889"/>
            <a:ext cx="3231444" cy="3693319"/>
          </a:xfrm>
          <a:prstGeom prst="rect">
            <a:avLst/>
          </a:prstGeom>
          <a:noFill/>
        </p:spPr>
        <p:txBody>
          <a:bodyPr wrap="square" rtlCol="0">
            <a:spAutoFit/>
          </a:bodyPr>
          <a:lstStyle/>
          <a:p>
            <a:r>
              <a:rPr lang="nl-NL" dirty="0" smtClean="0">
                <a:solidFill>
                  <a:srgbClr val="FF6600"/>
                </a:solidFill>
              </a:rPr>
              <a:t> </a:t>
            </a:r>
            <a:r>
              <a:rPr lang="nl-NL" i="1" dirty="0" smtClean="0">
                <a:solidFill>
                  <a:srgbClr val="FF6600"/>
                </a:solidFill>
              </a:rPr>
              <a:t>is het altijd anders</a:t>
            </a:r>
            <a:r>
              <a:rPr lang="is-IS" i="1" dirty="0" smtClean="0">
                <a:solidFill>
                  <a:srgbClr val="FF6600"/>
                </a:solidFill>
              </a:rPr>
              <a:t>…....</a:t>
            </a:r>
            <a:endParaRPr lang="nl-NL" i="1" dirty="0" smtClean="0">
              <a:solidFill>
                <a:srgbClr val="FF6600"/>
              </a:solidFill>
            </a:endParaRPr>
          </a:p>
          <a:p>
            <a:endParaRPr lang="nl-NL" dirty="0"/>
          </a:p>
          <a:p>
            <a:endParaRPr lang="nl-NL" dirty="0" smtClean="0"/>
          </a:p>
          <a:p>
            <a:endParaRPr lang="nl-NL" dirty="0" smtClean="0"/>
          </a:p>
          <a:p>
            <a:endParaRPr lang="nl-NL" dirty="0"/>
          </a:p>
          <a:p>
            <a:r>
              <a:rPr lang="nl-NL" dirty="0" smtClean="0"/>
              <a:t>Rol professional?</a:t>
            </a:r>
          </a:p>
          <a:p>
            <a:endParaRPr lang="nl-NL" dirty="0"/>
          </a:p>
          <a:p>
            <a:pPr marL="285750" indent="-285750">
              <a:buFont typeface="Arial"/>
              <a:buChar char="•"/>
            </a:pPr>
            <a:r>
              <a:rPr lang="nl-NL" dirty="0" smtClean="0"/>
              <a:t>expertise medisch inhoudelijk</a:t>
            </a:r>
          </a:p>
          <a:p>
            <a:endParaRPr lang="nl-NL" dirty="0" smtClean="0"/>
          </a:p>
          <a:p>
            <a:pPr marL="285750" indent="-285750">
              <a:buFont typeface="Arial"/>
              <a:buChar char="•"/>
            </a:pPr>
            <a:r>
              <a:rPr lang="nl-NL" dirty="0"/>
              <a:t>g</a:t>
            </a:r>
            <a:r>
              <a:rPr lang="nl-NL" dirty="0" smtClean="0"/>
              <a:t>epaste bescheidenheid</a:t>
            </a:r>
          </a:p>
          <a:p>
            <a:endParaRPr lang="nl-NL" dirty="0"/>
          </a:p>
          <a:p>
            <a:endParaRPr lang="nl-NL" dirty="0"/>
          </a:p>
        </p:txBody>
      </p:sp>
    </p:spTree>
    <p:extLst>
      <p:ext uri="{BB962C8B-B14F-4D97-AF65-F5344CB8AC3E}">
        <p14:creationId xmlns:p14="http://schemas.microsoft.com/office/powerpoint/2010/main" val="137420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Diagnose kanker</a:t>
            </a:r>
            <a:endParaRPr lang="nl-NL" dirty="0"/>
          </a:p>
        </p:txBody>
      </p:sp>
      <p:sp>
        <p:nvSpPr>
          <p:cNvPr id="3" name="Tijdelijke aanduiding voor inhoud 2"/>
          <p:cNvSpPr>
            <a:spLocks noGrp="1"/>
          </p:cNvSpPr>
          <p:nvPr>
            <p:ph idx="1"/>
          </p:nvPr>
        </p:nvSpPr>
        <p:spPr>
          <a:xfrm>
            <a:off x="4452057" y="1647471"/>
            <a:ext cx="3605388" cy="4123973"/>
          </a:xfrm>
          <a:ln>
            <a:solidFill>
              <a:schemeClr val="bg1"/>
            </a:solidFill>
          </a:ln>
        </p:spPr>
        <p:txBody>
          <a:bodyPr>
            <a:normAutofit/>
          </a:bodyPr>
          <a:lstStyle/>
          <a:p>
            <a:pPr marL="0" indent="0" algn="ctr">
              <a:buNone/>
            </a:pPr>
            <a:endParaRPr lang="en-US" dirty="0">
              <a:solidFill>
                <a:srgbClr val="FE690E"/>
              </a:solidFill>
            </a:endParaRPr>
          </a:p>
          <a:p>
            <a:pPr marL="0" indent="0" algn="ctr">
              <a:buNone/>
            </a:pPr>
            <a:endParaRPr lang="nl-NL" dirty="0"/>
          </a:p>
        </p:txBody>
      </p:sp>
      <p:pic>
        <p:nvPicPr>
          <p:cNvPr id="4" name="Afbeelding 3" descr="b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333" y="1947334"/>
            <a:ext cx="5197353" cy="3463327"/>
          </a:xfrm>
          <a:prstGeom prst="rect">
            <a:avLst/>
          </a:prstGeom>
        </p:spPr>
      </p:pic>
      <p:sp>
        <p:nvSpPr>
          <p:cNvPr id="5" name="Tekstvak 4"/>
          <p:cNvSpPr txBox="1"/>
          <p:nvPr/>
        </p:nvSpPr>
        <p:spPr>
          <a:xfrm>
            <a:off x="585610" y="3028452"/>
            <a:ext cx="5771445" cy="1754327"/>
          </a:xfrm>
          <a:prstGeom prst="rect">
            <a:avLst/>
          </a:prstGeom>
          <a:noFill/>
        </p:spPr>
        <p:txBody>
          <a:bodyPr wrap="square" rtlCol="0">
            <a:spAutoFit/>
          </a:bodyPr>
          <a:lstStyle/>
          <a:p>
            <a:r>
              <a:rPr lang="nl-NL" i="1" dirty="0" smtClean="0">
                <a:solidFill>
                  <a:srgbClr val="FF6600"/>
                </a:solidFill>
              </a:rPr>
              <a:t>Vanaf dan voor altijd, </a:t>
            </a:r>
          </a:p>
          <a:p>
            <a:r>
              <a:rPr lang="nl-NL" i="1" dirty="0" smtClean="0">
                <a:solidFill>
                  <a:srgbClr val="FF6600"/>
                </a:solidFill>
              </a:rPr>
              <a:t>een andere kijk op jezelf, </a:t>
            </a:r>
          </a:p>
          <a:p>
            <a:r>
              <a:rPr lang="nl-NL" i="1" dirty="0" smtClean="0">
                <a:solidFill>
                  <a:srgbClr val="FF6600"/>
                </a:solidFill>
              </a:rPr>
              <a:t>en de wereld om je heen</a:t>
            </a:r>
            <a:r>
              <a:rPr lang="is-IS" i="1" dirty="0" smtClean="0">
                <a:solidFill>
                  <a:srgbClr val="FF6600"/>
                </a:solidFill>
              </a:rPr>
              <a:t>….</a:t>
            </a:r>
          </a:p>
          <a:p>
            <a:endParaRPr lang="is-IS" i="1" dirty="0" smtClean="0">
              <a:solidFill>
                <a:srgbClr val="FF6600"/>
              </a:solidFill>
            </a:endParaRPr>
          </a:p>
          <a:p>
            <a:endParaRPr lang="is-IS" i="1" dirty="0">
              <a:solidFill>
                <a:srgbClr val="FF6600"/>
              </a:solidFill>
            </a:endParaRPr>
          </a:p>
          <a:p>
            <a:endParaRPr lang="is-IS" i="1" dirty="0" smtClean="0">
              <a:solidFill>
                <a:srgbClr val="FF6600"/>
              </a:solidFill>
            </a:endParaRPr>
          </a:p>
        </p:txBody>
      </p:sp>
    </p:spTree>
    <p:extLst>
      <p:ext uri="{BB962C8B-B14F-4D97-AF65-F5344CB8AC3E}">
        <p14:creationId xmlns:p14="http://schemas.microsoft.com/office/powerpoint/2010/main" val="3089490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Keuzes maken</a:t>
            </a:r>
            <a:r>
              <a:rPr lang="is-IS" dirty="0" smtClean="0"/>
              <a:t>…...</a:t>
            </a:r>
            <a:endParaRPr lang="nl-NL" dirty="0"/>
          </a:p>
        </p:txBody>
      </p:sp>
      <p:sp>
        <p:nvSpPr>
          <p:cNvPr id="3" name="Tijdelijke aanduiding voor inhoud 2"/>
          <p:cNvSpPr>
            <a:spLocks noGrp="1"/>
          </p:cNvSpPr>
          <p:nvPr>
            <p:ph idx="1"/>
          </p:nvPr>
        </p:nvSpPr>
        <p:spPr>
          <a:xfrm>
            <a:off x="571501" y="1788583"/>
            <a:ext cx="3605388" cy="4123973"/>
          </a:xfrm>
          <a:ln>
            <a:solidFill>
              <a:schemeClr val="bg1"/>
            </a:solidFill>
          </a:ln>
        </p:spPr>
        <p:txBody>
          <a:bodyPr>
            <a:normAutofit/>
          </a:bodyPr>
          <a:lstStyle/>
          <a:p>
            <a:pPr marL="0" indent="0" algn="ctr">
              <a:buNone/>
            </a:pPr>
            <a:endParaRPr lang="en-US" dirty="0">
              <a:solidFill>
                <a:srgbClr val="FE690E"/>
              </a:solidFill>
            </a:endParaRPr>
          </a:p>
          <a:p>
            <a:pPr marL="0" indent="0" algn="ctr">
              <a:buNone/>
            </a:pPr>
            <a:endParaRPr lang="nl-NL" dirty="0"/>
          </a:p>
        </p:txBody>
      </p:sp>
      <p:pic>
        <p:nvPicPr>
          <p:cNvPr id="4" name="Afbeelding 3" descr="stress-2902537_640-e15283676406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576212"/>
            <a:ext cx="4063999" cy="2705099"/>
          </a:xfrm>
          <a:prstGeom prst="rect">
            <a:avLst/>
          </a:prstGeom>
        </p:spPr>
      </p:pic>
      <p:pic>
        <p:nvPicPr>
          <p:cNvPr id="7" name="Afbeelding 6" descr="glazen-bol-toekom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119" y="3303612"/>
            <a:ext cx="2344173" cy="2660953"/>
          </a:xfrm>
          <a:prstGeom prst="rect">
            <a:avLst/>
          </a:prstGeom>
          <a:ln w="57150" cmpd="sng">
            <a:solidFill>
              <a:schemeClr val="bg1"/>
            </a:solidFill>
          </a:ln>
        </p:spPr>
      </p:pic>
      <p:sp>
        <p:nvSpPr>
          <p:cNvPr id="5" name="Tekstvak 4"/>
          <p:cNvSpPr txBox="1"/>
          <p:nvPr/>
        </p:nvSpPr>
        <p:spPr>
          <a:xfrm>
            <a:off x="5704417" y="1948091"/>
            <a:ext cx="2878666" cy="1754326"/>
          </a:xfrm>
          <a:prstGeom prst="rect">
            <a:avLst/>
          </a:prstGeom>
          <a:noFill/>
        </p:spPr>
        <p:txBody>
          <a:bodyPr wrap="square" rtlCol="0">
            <a:spAutoFit/>
          </a:bodyPr>
          <a:lstStyle/>
          <a:p>
            <a:r>
              <a:rPr lang="nl-NL" i="1" dirty="0" smtClean="0">
                <a:solidFill>
                  <a:srgbClr val="FF6600"/>
                </a:solidFill>
              </a:rPr>
              <a:t>Juiste keuze </a:t>
            </a:r>
            <a:r>
              <a:rPr lang="is-IS" i="1" dirty="0" smtClean="0">
                <a:solidFill>
                  <a:srgbClr val="FF6600"/>
                </a:solidFill>
              </a:rPr>
              <a:t>….</a:t>
            </a:r>
            <a:endParaRPr lang="nl-NL" i="1" dirty="0" smtClean="0">
              <a:solidFill>
                <a:srgbClr val="FF6600"/>
              </a:solidFill>
            </a:endParaRPr>
          </a:p>
          <a:p>
            <a:endParaRPr lang="nl-NL" i="1" dirty="0">
              <a:solidFill>
                <a:srgbClr val="FF6600"/>
              </a:solidFill>
            </a:endParaRPr>
          </a:p>
          <a:p>
            <a:r>
              <a:rPr lang="nl-NL" i="1" dirty="0" smtClean="0">
                <a:solidFill>
                  <a:srgbClr val="FF6600"/>
                </a:solidFill>
              </a:rPr>
              <a:t>Bestaat er een verkeerde keuze </a:t>
            </a:r>
            <a:r>
              <a:rPr lang="is-IS" i="1" dirty="0" smtClean="0">
                <a:solidFill>
                  <a:srgbClr val="FF6600"/>
                </a:solidFill>
              </a:rPr>
              <a:t>…. ?</a:t>
            </a:r>
            <a:endParaRPr lang="nl-NL" i="1" dirty="0" smtClean="0">
              <a:solidFill>
                <a:srgbClr val="FF6600"/>
              </a:solidFill>
            </a:endParaRPr>
          </a:p>
          <a:p>
            <a:endParaRPr lang="nl-NL" i="1" dirty="0">
              <a:solidFill>
                <a:srgbClr val="FF6600"/>
              </a:solidFill>
            </a:endParaRPr>
          </a:p>
          <a:p>
            <a:r>
              <a:rPr lang="nl-NL" i="1" dirty="0" smtClean="0">
                <a:solidFill>
                  <a:srgbClr val="FF6600"/>
                </a:solidFill>
              </a:rPr>
              <a:t>Jouw keuze </a:t>
            </a:r>
            <a:r>
              <a:rPr lang="is-IS" i="1" dirty="0" smtClean="0">
                <a:solidFill>
                  <a:srgbClr val="FF6600"/>
                </a:solidFill>
              </a:rPr>
              <a:t>…..</a:t>
            </a:r>
            <a:endParaRPr lang="nl-NL" i="1" dirty="0">
              <a:solidFill>
                <a:srgbClr val="FF6600"/>
              </a:solidFill>
            </a:endParaRPr>
          </a:p>
        </p:txBody>
      </p:sp>
      <p:sp>
        <p:nvSpPr>
          <p:cNvPr id="6" name="Tekstvak 5"/>
          <p:cNvSpPr txBox="1"/>
          <p:nvPr/>
        </p:nvSpPr>
        <p:spPr>
          <a:xfrm>
            <a:off x="677333" y="4543681"/>
            <a:ext cx="3372556" cy="923330"/>
          </a:xfrm>
          <a:prstGeom prst="rect">
            <a:avLst/>
          </a:prstGeom>
          <a:noFill/>
        </p:spPr>
        <p:txBody>
          <a:bodyPr wrap="square" rtlCol="0">
            <a:spAutoFit/>
          </a:bodyPr>
          <a:lstStyle/>
          <a:p>
            <a:pPr marL="285750" indent="-285750">
              <a:buFont typeface="Arial"/>
              <a:buChar char="•"/>
            </a:pPr>
            <a:r>
              <a:rPr lang="nl-NL" dirty="0" smtClean="0"/>
              <a:t>Welke operatie?</a:t>
            </a:r>
          </a:p>
          <a:p>
            <a:pPr marL="285750" indent="-285750">
              <a:buFont typeface="Arial"/>
              <a:buChar char="•"/>
            </a:pPr>
            <a:r>
              <a:rPr lang="nl-NL" dirty="0" smtClean="0"/>
              <a:t>Welke voor/nabehandeling ?</a:t>
            </a:r>
          </a:p>
          <a:p>
            <a:pPr marL="285750" indent="-285750">
              <a:buFont typeface="Arial"/>
              <a:buChar char="•"/>
            </a:pPr>
            <a:r>
              <a:rPr lang="nl-NL" dirty="0" smtClean="0"/>
              <a:t>(Welke vorm van nazorg?)</a:t>
            </a:r>
            <a:endParaRPr lang="nl-NL" dirty="0"/>
          </a:p>
        </p:txBody>
      </p:sp>
    </p:spTree>
    <p:extLst>
      <p:ext uri="{BB962C8B-B14F-4D97-AF65-F5344CB8AC3E}">
        <p14:creationId xmlns:p14="http://schemas.microsoft.com/office/powerpoint/2010/main" val="1825186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kun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601" y="1788583"/>
            <a:ext cx="5888321" cy="4337580"/>
          </a:xfrm>
          <a:prstGeom prst="rect">
            <a:avLst/>
          </a:prstGeom>
        </p:spPr>
      </p:pic>
      <p:sp>
        <p:nvSpPr>
          <p:cNvPr id="2" name="Titel 1"/>
          <p:cNvSpPr>
            <a:spLocks noGrp="1"/>
          </p:cNvSpPr>
          <p:nvPr>
            <p:ph type="title"/>
          </p:nvPr>
        </p:nvSpPr>
        <p:spPr/>
        <p:txBody>
          <a:bodyPr>
            <a:normAutofit fontScale="90000"/>
          </a:bodyPr>
          <a:lstStyle/>
          <a:p>
            <a:r>
              <a:rPr lang="nl-NL" dirty="0" smtClean="0"/>
              <a:t>Gesprek in de spreekkamer en thuis</a:t>
            </a:r>
            <a:br>
              <a:rPr lang="nl-NL" dirty="0" smtClean="0"/>
            </a:br>
            <a:r>
              <a:rPr lang="nl-NL" sz="2000" dirty="0" smtClean="0"/>
              <a:t>welke systeembehandeling?</a:t>
            </a:r>
            <a:endParaRPr lang="nl-NL" sz="2000" dirty="0"/>
          </a:p>
        </p:txBody>
      </p:sp>
      <p:sp>
        <p:nvSpPr>
          <p:cNvPr id="3" name="Tijdelijke aanduiding voor inhoud 2"/>
          <p:cNvSpPr>
            <a:spLocks noGrp="1"/>
          </p:cNvSpPr>
          <p:nvPr>
            <p:ph idx="1"/>
          </p:nvPr>
        </p:nvSpPr>
        <p:spPr/>
        <p:txBody>
          <a:bodyPr>
            <a:normAutofit fontScale="92500" lnSpcReduction="20000"/>
          </a:bodyPr>
          <a:lstStyle/>
          <a:p>
            <a:pPr marL="0" indent="0" algn="ctr">
              <a:buNone/>
            </a:pPr>
            <a:endParaRPr lang="en-US" dirty="0">
              <a:solidFill>
                <a:srgbClr val="FE690E"/>
              </a:solidFill>
            </a:endParaRPr>
          </a:p>
          <a:p>
            <a:pPr marL="0" indent="0" algn="ctr">
              <a:buNone/>
            </a:pPr>
            <a:r>
              <a:rPr lang="en-US" dirty="0">
                <a:solidFill>
                  <a:srgbClr val="FE690E"/>
                </a:solidFill>
              </a:rPr>
              <a:t> </a:t>
            </a:r>
          </a:p>
          <a:p>
            <a:pPr marL="0" indent="0" algn="ctr">
              <a:buNone/>
            </a:pPr>
            <a:endParaRPr lang="en-US" dirty="0" smtClean="0">
              <a:solidFill>
                <a:srgbClr val="FE690E"/>
              </a:solidFill>
            </a:endParaRPr>
          </a:p>
          <a:p>
            <a:pPr marL="0" indent="0" algn="ctr">
              <a:buNone/>
            </a:pPr>
            <a:endParaRPr lang="en-US" dirty="0">
              <a:solidFill>
                <a:srgbClr val="FE690E"/>
              </a:solidFill>
            </a:endParaRPr>
          </a:p>
          <a:p>
            <a:pPr marL="0" indent="0" algn="ctr">
              <a:buNone/>
            </a:pPr>
            <a:endParaRPr lang="en-US" dirty="0" smtClean="0">
              <a:solidFill>
                <a:srgbClr val="FE690E"/>
              </a:solidFill>
            </a:endParaRPr>
          </a:p>
          <a:p>
            <a:pPr marL="0" indent="0" algn="ctr">
              <a:buNone/>
            </a:pPr>
            <a:endParaRPr lang="en-US" b="1" dirty="0">
              <a:solidFill>
                <a:srgbClr val="FE690E"/>
              </a:solidFill>
            </a:endParaRPr>
          </a:p>
          <a:p>
            <a:pPr marL="0" indent="0" algn="ctr">
              <a:buNone/>
            </a:pPr>
            <a:r>
              <a:rPr lang="en-US" b="1" dirty="0" smtClean="0">
                <a:solidFill>
                  <a:srgbClr val="010A62"/>
                </a:solidFill>
              </a:rPr>
              <a:t>INGEGEVEN DOOR </a:t>
            </a:r>
            <a:r>
              <a:rPr lang="en-US" sz="3200" b="1" dirty="0" smtClean="0">
                <a:solidFill>
                  <a:srgbClr val="010A62"/>
                </a:solidFill>
              </a:rPr>
              <a:t>FEITEN </a:t>
            </a:r>
          </a:p>
          <a:p>
            <a:pPr marL="0" indent="0" algn="ctr">
              <a:buNone/>
            </a:pPr>
            <a:r>
              <a:rPr lang="en-US" dirty="0" err="1" smtClean="0"/>
              <a:t>Risicoinschatting</a:t>
            </a:r>
            <a:r>
              <a:rPr lang="en-US" dirty="0" smtClean="0"/>
              <a:t> </a:t>
            </a:r>
            <a:r>
              <a:rPr lang="en-US" dirty="0"/>
              <a:t>op basis van </a:t>
            </a:r>
            <a:r>
              <a:rPr lang="en-US" dirty="0" err="1"/>
              <a:t>kenmerken</a:t>
            </a:r>
            <a:r>
              <a:rPr lang="en-US" dirty="0"/>
              <a:t> van de </a:t>
            </a:r>
            <a:r>
              <a:rPr lang="en-US" dirty="0" err="1"/>
              <a:t>kanker</a:t>
            </a:r>
            <a:r>
              <a:rPr lang="en-US" dirty="0"/>
              <a:t> </a:t>
            </a:r>
            <a:endParaRPr lang="en-US" dirty="0" smtClean="0"/>
          </a:p>
          <a:p>
            <a:pPr marL="0" indent="0" algn="ctr">
              <a:buNone/>
            </a:pPr>
            <a:r>
              <a:rPr lang="en-US" dirty="0" smtClean="0"/>
              <a:t>op </a:t>
            </a:r>
            <a:r>
              <a:rPr lang="en-US" dirty="0" err="1"/>
              <a:t>toch</a:t>
            </a:r>
            <a:r>
              <a:rPr lang="en-US" dirty="0"/>
              <a:t> </a:t>
            </a:r>
            <a:r>
              <a:rPr lang="en-US" dirty="0" err="1"/>
              <a:t>nog</a:t>
            </a:r>
            <a:r>
              <a:rPr lang="en-US" dirty="0"/>
              <a:t> </a:t>
            </a:r>
            <a:r>
              <a:rPr lang="en-US" dirty="0" err="1"/>
              <a:t>aanwezigheid</a:t>
            </a:r>
            <a:r>
              <a:rPr lang="en-US" dirty="0"/>
              <a:t> van </a:t>
            </a:r>
            <a:r>
              <a:rPr lang="en-US" dirty="0" err="1" smtClean="0"/>
              <a:t>micrometastasen</a:t>
            </a:r>
            <a:endParaRPr lang="en-US" dirty="0">
              <a:solidFill>
                <a:srgbClr val="FE690E"/>
              </a:solidFill>
            </a:endParaRPr>
          </a:p>
          <a:p>
            <a:pPr marL="0" indent="0" algn="ctr">
              <a:buNone/>
            </a:pPr>
            <a:endParaRPr lang="en-US" dirty="0" smtClean="0">
              <a:solidFill>
                <a:srgbClr val="FE690E"/>
              </a:solidFill>
            </a:endParaRPr>
          </a:p>
          <a:p>
            <a:pPr marL="0" indent="0" algn="ctr">
              <a:buNone/>
            </a:pPr>
            <a:endParaRPr lang="en-US" dirty="0">
              <a:solidFill>
                <a:srgbClr val="FE690E"/>
              </a:solidFill>
            </a:endParaRPr>
          </a:p>
          <a:p>
            <a:pPr marL="0" indent="0" algn="ctr">
              <a:buNone/>
            </a:pPr>
            <a:endParaRPr lang="en-US" dirty="0" smtClean="0">
              <a:solidFill>
                <a:srgbClr val="FE690E"/>
              </a:solidFill>
            </a:endParaRPr>
          </a:p>
          <a:p>
            <a:pPr marL="0" indent="0" algn="ctr">
              <a:buNone/>
            </a:pPr>
            <a:endParaRPr lang="en-US" dirty="0">
              <a:solidFill>
                <a:srgbClr val="FE690E"/>
              </a:solidFill>
            </a:endParaRPr>
          </a:p>
          <a:p>
            <a:pPr marL="0" indent="0" algn="ctr">
              <a:buNone/>
            </a:pPr>
            <a:endParaRPr lang="en-US" dirty="0" smtClean="0">
              <a:solidFill>
                <a:srgbClr val="FE690E"/>
              </a:solidFill>
            </a:endParaRPr>
          </a:p>
          <a:p>
            <a:pPr marL="0" indent="0" algn="ctr">
              <a:buNone/>
            </a:pPr>
            <a:r>
              <a:rPr lang="en-US" b="1" dirty="0" smtClean="0">
                <a:solidFill>
                  <a:srgbClr val="010A62"/>
                </a:solidFill>
              </a:rPr>
              <a:t>EN DOOR </a:t>
            </a:r>
            <a:r>
              <a:rPr lang="en-US" sz="3200" b="1" dirty="0" smtClean="0">
                <a:solidFill>
                  <a:srgbClr val="010A62"/>
                </a:solidFill>
              </a:rPr>
              <a:t>ANGST ?</a:t>
            </a:r>
            <a:endParaRPr lang="en-US" sz="3200" b="1" dirty="0">
              <a:solidFill>
                <a:srgbClr val="010A62"/>
              </a:solidFill>
            </a:endParaRPr>
          </a:p>
          <a:p>
            <a:pPr marL="0" indent="0" algn="ctr">
              <a:buNone/>
            </a:pPr>
            <a:endParaRPr lang="en-US" b="1" dirty="0"/>
          </a:p>
          <a:p>
            <a:pPr marL="0" indent="0">
              <a:buNone/>
            </a:pPr>
            <a:endParaRPr lang="nl-NL" b="1"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49" y="161094"/>
            <a:ext cx="2193267" cy="11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861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8931" y="2559813"/>
            <a:ext cx="4561368" cy="342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27591" y="528630"/>
            <a:ext cx="6900530" cy="815448"/>
          </a:xfrm>
        </p:spPr>
        <p:txBody>
          <a:bodyPr>
            <a:normAutofit fontScale="90000"/>
          </a:bodyPr>
          <a:lstStyle/>
          <a:p>
            <a:r>
              <a:rPr lang="en-US" dirty="0" err="1" smtClean="0"/>
              <a:t>Wegen</a:t>
            </a:r>
            <a:r>
              <a:rPr lang="en-US" dirty="0" smtClean="0"/>
              <a:t> </a:t>
            </a:r>
            <a:r>
              <a:rPr lang="en-US" dirty="0" err="1" smtClean="0"/>
              <a:t>voordelen</a:t>
            </a:r>
            <a:r>
              <a:rPr lang="en-US" dirty="0" smtClean="0"/>
              <a:t>/</a:t>
            </a:r>
            <a:r>
              <a:rPr lang="en-US" dirty="0" err="1" smtClean="0"/>
              <a:t>nadelen</a:t>
            </a:r>
            <a:r>
              <a:rPr lang="en-US" dirty="0" smtClean="0"/>
              <a:t> </a:t>
            </a:r>
            <a:r>
              <a:rPr lang="en-US" dirty="0" err="1" smtClean="0"/>
              <a:t>systeemtherapie</a:t>
            </a:r>
            <a:endParaRPr lang="nl-NL" dirty="0"/>
          </a:p>
        </p:txBody>
      </p:sp>
      <p:sp>
        <p:nvSpPr>
          <p:cNvPr id="9" name="Tijdelijke aanduiding voor inhoud 2"/>
          <p:cNvSpPr>
            <a:spLocks noGrp="1"/>
          </p:cNvSpPr>
          <p:nvPr>
            <p:ph idx="1"/>
          </p:nvPr>
        </p:nvSpPr>
        <p:spPr>
          <a:xfrm>
            <a:off x="571500" y="1550988"/>
            <a:ext cx="8021638" cy="4338637"/>
          </a:xfrm>
        </p:spPr>
        <p:txBody>
          <a:bodyPr>
            <a:normAutofit fontScale="92500" lnSpcReduction="10000"/>
          </a:bodyPr>
          <a:lstStyle/>
          <a:p>
            <a:pPr marL="0" indent="0" algn="ctr">
              <a:buNone/>
            </a:pPr>
            <a:r>
              <a:rPr lang="en-US" sz="2400" b="1" dirty="0" smtClean="0">
                <a:solidFill>
                  <a:srgbClr val="000640"/>
                </a:solidFill>
              </a:rPr>
              <a:t>NEDERLANDSE RICHTLIJN (</a:t>
            </a:r>
            <a:r>
              <a:rPr lang="en-US" sz="2400" b="1" dirty="0" err="1">
                <a:solidFill>
                  <a:srgbClr val="000640"/>
                </a:solidFill>
              </a:rPr>
              <a:t>B</a:t>
            </a:r>
            <a:r>
              <a:rPr lang="en-US" sz="2400" b="1" dirty="0" err="1" smtClean="0">
                <a:solidFill>
                  <a:srgbClr val="000640"/>
                </a:solidFill>
              </a:rPr>
              <a:t>ron</a:t>
            </a:r>
            <a:r>
              <a:rPr lang="en-US" sz="2400" b="1" dirty="0" smtClean="0">
                <a:solidFill>
                  <a:srgbClr val="000640"/>
                </a:solidFill>
              </a:rPr>
              <a:t>: </a:t>
            </a:r>
            <a:r>
              <a:rPr lang="en-US" sz="2400" b="1" dirty="0" err="1" smtClean="0">
                <a:solidFill>
                  <a:srgbClr val="000640"/>
                </a:solidFill>
              </a:rPr>
              <a:t>oncoline</a:t>
            </a:r>
            <a:r>
              <a:rPr lang="en-US" sz="2400" b="1" dirty="0" smtClean="0">
                <a:solidFill>
                  <a:srgbClr val="000640"/>
                </a:solidFill>
              </a:rPr>
              <a:t>)</a:t>
            </a:r>
            <a:endParaRPr lang="en-US" sz="2400" b="1" dirty="0">
              <a:solidFill>
                <a:srgbClr val="000640"/>
              </a:solidFill>
            </a:endParaRPr>
          </a:p>
          <a:p>
            <a:pPr marL="0" indent="0" algn="ctr">
              <a:buNone/>
            </a:pPr>
            <a:endParaRPr lang="en-US" dirty="0" smtClean="0">
              <a:solidFill>
                <a:srgbClr val="FE690E"/>
              </a:solidFill>
            </a:endParaRPr>
          </a:p>
          <a:p>
            <a:pPr marL="0" indent="0" algn="ctr">
              <a:buNone/>
            </a:pPr>
            <a:endParaRPr lang="en-US" dirty="0">
              <a:solidFill>
                <a:srgbClr val="FE690E"/>
              </a:solidFill>
            </a:endParaRPr>
          </a:p>
          <a:p>
            <a:pPr marL="0" indent="0" algn="ctr">
              <a:buNone/>
            </a:pPr>
            <a:endParaRPr lang="en-US" dirty="0" smtClean="0">
              <a:solidFill>
                <a:srgbClr val="FE690E"/>
              </a:solidFill>
            </a:endParaRPr>
          </a:p>
          <a:p>
            <a:pPr marL="0" indent="0" algn="ctr">
              <a:buNone/>
            </a:pPr>
            <a:endParaRPr lang="en-US" dirty="0" smtClean="0">
              <a:solidFill>
                <a:srgbClr val="FE690E"/>
              </a:solidFill>
            </a:endParaRPr>
          </a:p>
          <a:p>
            <a:pPr marL="0" indent="0" algn="ctr">
              <a:buNone/>
            </a:pPr>
            <a:endParaRPr lang="en-US" dirty="0" smtClean="0">
              <a:solidFill>
                <a:srgbClr val="002060"/>
              </a:solidFill>
            </a:endParaRPr>
          </a:p>
          <a:p>
            <a:pPr marL="0" indent="0" algn="ctr">
              <a:buNone/>
            </a:pPr>
            <a:endParaRPr lang="en-US" dirty="0">
              <a:solidFill>
                <a:srgbClr val="002060"/>
              </a:solidFill>
            </a:endParaRPr>
          </a:p>
          <a:p>
            <a:pPr marL="0" indent="0" algn="ctr">
              <a:buNone/>
            </a:pPr>
            <a:r>
              <a:rPr lang="en-US" sz="2400" b="1" dirty="0" smtClean="0">
                <a:solidFill>
                  <a:srgbClr val="002060"/>
                </a:solidFill>
              </a:rPr>
              <a:t>VERSUS</a:t>
            </a:r>
          </a:p>
          <a:p>
            <a:pPr marL="0" indent="0" algn="ctr">
              <a:buNone/>
            </a:pPr>
            <a:endParaRPr lang="en-US" dirty="0" smtClean="0">
              <a:solidFill>
                <a:srgbClr val="FE690E"/>
              </a:solidFill>
            </a:endParaRPr>
          </a:p>
          <a:p>
            <a:pPr marL="0" indent="0" algn="ctr">
              <a:buNone/>
            </a:pPr>
            <a:endParaRPr lang="en-US" dirty="0">
              <a:solidFill>
                <a:srgbClr val="FE690E"/>
              </a:solidFill>
            </a:endParaRPr>
          </a:p>
          <a:p>
            <a:pPr marL="0" indent="0" algn="ctr">
              <a:buNone/>
            </a:pPr>
            <a:endParaRPr lang="en-US" dirty="0" smtClean="0">
              <a:solidFill>
                <a:srgbClr val="FE690E"/>
              </a:solidFill>
            </a:endParaRPr>
          </a:p>
          <a:p>
            <a:pPr marL="0" indent="0" algn="ctr">
              <a:buNone/>
            </a:pPr>
            <a:endParaRPr lang="en-US" dirty="0" smtClean="0">
              <a:solidFill>
                <a:srgbClr val="FE690E"/>
              </a:solidFill>
            </a:endParaRPr>
          </a:p>
          <a:p>
            <a:pPr marL="0" indent="0" algn="ctr">
              <a:buNone/>
            </a:pPr>
            <a:endParaRPr lang="en-US" dirty="0">
              <a:solidFill>
                <a:srgbClr val="FE690E"/>
              </a:solidFill>
            </a:endParaRPr>
          </a:p>
          <a:p>
            <a:pPr marL="0" indent="0" algn="ctr">
              <a:buNone/>
            </a:pPr>
            <a:r>
              <a:rPr lang="en-US" sz="2400" b="1" dirty="0" smtClean="0">
                <a:solidFill>
                  <a:srgbClr val="FE690E"/>
                </a:solidFill>
              </a:rPr>
              <a:t>het </a:t>
            </a:r>
            <a:r>
              <a:rPr lang="en-US" sz="2400" b="1" dirty="0" err="1">
                <a:solidFill>
                  <a:srgbClr val="FE690E"/>
                </a:solidFill>
              </a:rPr>
              <a:t>i</a:t>
            </a:r>
            <a:r>
              <a:rPr lang="en-US" sz="2400" b="1" dirty="0" err="1" smtClean="0">
                <a:solidFill>
                  <a:srgbClr val="FE690E"/>
                </a:solidFill>
              </a:rPr>
              <a:t>ndividu</a:t>
            </a:r>
            <a:r>
              <a:rPr lang="en-US" sz="2400" b="1" dirty="0" smtClean="0">
                <a:solidFill>
                  <a:srgbClr val="FE690E"/>
                </a:solidFill>
              </a:rPr>
              <a:t>;  </a:t>
            </a:r>
            <a:r>
              <a:rPr lang="en-US" sz="2400" b="1" dirty="0" err="1" smtClean="0">
                <a:solidFill>
                  <a:srgbClr val="FE690E"/>
                </a:solidFill>
              </a:rPr>
              <a:t>jij</a:t>
            </a:r>
            <a:r>
              <a:rPr lang="en-US" sz="2400" b="1" dirty="0" smtClean="0">
                <a:solidFill>
                  <a:srgbClr val="FE690E"/>
                </a:solidFill>
              </a:rPr>
              <a:t> </a:t>
            </a:r>
            <a:r>
              <a:rPr lang="en-US" sz="2400" b="1" dirty="0" err="1" smtClean="0">
                <a:solidFill>
                  <a:srgbClr val="FE690E"/>
                </a:solidFill>
              </a:rPr>
              <a:t>als</a:t>
            </a:r>
            <a:r>
              <a:rPr lang="en-US" sz="2400" b="1" dirty="0" smtClean="0">
                <a:solidFill>
                  <a:srgbClr val="FE690E"/>
                </a:solidFill>
              </a:rPr>
              <a:t> </a:t>
            </a:r>
            <a:r>
              <a:rPr lang="en-US" sz="2400" b="1" dirty="0" err="1" smtClean="0">
                <a:solidFill>
                  <a:srgbClr val="FE690E"/>
                </a:solidFill>
              </a:rPr>
              <a:t>mens</a:t>
            </a:r>
            <a:r>
              <a:rPr lang="en-US" sz="2400" b="1" dirty="0" smtClean="0">
                <a:solidFill>
                  <a:srgbClr val="FE690E"/>
                </a:solidFill>
              </a:rPr>
              <a:t> …….</a:t>
            </a:r>
            <a:endParaRPr lang="nl-NL" sz="2400" b="1" dirty="0">
              <a:solidFill>
                <a:srgbClr val="FE690E"/>
              </a:solidFill>
            </a:endParaRPr>
          </a:p>
        </p:txBody>
      </p:sp>
      <p:pic>
        <p:nvPicPr>
          <p:cNvPr id="3" name="Afbeelding 2" descr="Schermafbeelding 2019-05-19 om 16.48.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10401"/>
            <a:ext cx="9144000" cy="875489"/>
          </a:xfrm>
          <a:prstGeom prst="rect">
            <a:avLst/>
          </a:prstGeom>
        </p:spPr>
      </p:pic>
    </p:spTree>
    <p:extLst>
      <p:ext uri="{BB962C8B-B14F-4D97-AF65-F5344CB8AC3E}">
        <p14:creationId xmlns:p14="http://schemas.microsoft.com/office/powerpoint/2010/main" val="2855228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ZGT_PPT_Nieuwe_Swoosh">
  <a:themeElements>
    <a:clrScheme name="Custom 1">
      <a:dk1>
        <a:srgbClr val="231C54"/>
      </a:dk1>
      <a:lt1>
        <a:sysClr val="window" lastClr="FFFFFF"/>
      </a:lt1>
      <a:dk2>
        <a:srgbClr val="E45E0A"/>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purl.org/dc/dcmitype/"/>
    <ds:schemaRef ds:uri="http://purl.org/dc/terms/"/>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ZGT_PPT_Nieuwe_Swoosh.potx</Template>
  <TotalTime>3752</TotalTime>
  <Words>1338</Words>
  <Application>Microsoft Office PowerPoint</Application>
  <PresentationFormat>Diavoorstelling (4:3)</PresentationFormat>
  <Paragraphs>311</Paragraphs>
  <Slides>33</Slides>
  <Notes>15</Notes>
  <HiddenSlides>0</HiddenSlides>
  <MMClips>0</MMClips>
  <ScaleCrop>false</ScaleCrop>
  <HeadingPairs>
    <vt:vector size="4" baseType="variant">
      <vt:variant>
        <vt:lpstr>Thema</vt:lpstr>
      </vt:variant>
      <vt:variant>
        <vt:i4>1</vt:i4>
      </vt:variant>
      <vt:variant>
        <vt:lpstr>Diatitels</vt:lpstr>
      </vt:variant>
      <vt:variant>
        <vt:i4>33</vt:i4>
      </vt:variant>
    </vt:vector>
  </HeadingPairs>
  <TitlesOfParts>
    <vt:vector size="34" baseType="lpstr">
      <vt:lpstr>ZGT_PPT_Nieuwe_Swoosh</vt:lpstr>
      <vt:lpstr>ANGST</vt:lpstr>
      <vt:lpstr>PowerPoint-presentatie</vt:lpstr>
      <vt:lpstr>ANGST</vt:lpstr>
      <vt:lpstr>FEITEN</vt:lpstr>
      <vt:lpstr>Andere kant van de tafel</vt:lpstr>
      <vt:lpstr>Diagnose kanker</vt:lpstr>
      <vt:lpstr>Keuzes maken…...</vt:lpstr>
      <vt:lpstr>Gesprek in de spreekkamer en thuis welke systeembehandeling?</vt:lpstr>
      <vt:lpstr>Wegen voordelen/nadelen systeemtherapie</vt:lpstr>
      <vt:lpstr>Risico inschatting(1)- PREDICTTOOL</vt:lpstr>
      <vt:lpstr>Risico inschatting(2)- PREDICTTOOL</vt:lpstr>
      <vt:lpstr>ANGST voor bijwerkingen keerzijde van de medaille……</vt:lpstr>
      <vt:lpstr>Gesprek in de spreekkamer en thuis</vt:lpstr>
      <vt:lpstr>FEITEN</vt:lpstr>
      <vt:lpstr>FEITEN</vt:lpstr>
      <vt:lpstr>FEITEN</vt:lpstr>
      <vt:lpstr>WAT KAN JE HELPEN IN DE WEGING ? Hoe pak je je eigen regie?</vt:lpstr>
      <vt:lpstr>Gesprek in de spreekkamer en thuis</vt:lpstr>
      <vt:lpstr>FEITEN</vt:lpstr>
      <vt:lpstr>EERDER WETEN ALTIJD BETER ?</vt:lpstr>
      <vt:lpstr>EERDER WETEN ALTIJD BETER ?</vt:lpstr>
      <vt:lpstr>Nacontrole – wat past bij jou?</vt:lpstr>
      <vt:lpstr>En wat als alles “ klaar”  lijkt…..</vt:lpstr>
      <vt:lpstr>En dus ….</vt:lpstr>
      <vt:lpstr>Andere kant van de medaille…..</vt:lpstr>
      <vt:lpstr>Gesprek in de spreekkamer en thuis</vt:lpstr>
      <vt:lpstr>Druk uit je omgeving…..</vt:lpstr>
      <vt:lpstr>FEITEN</vt:lpstr>
      <vt:lpstr>FEITEN</vt:lpstr>
      <vt:lpstr> Wat maakt jou als mens?</vt:lpstr>
      <vt:lpstr>Advanced Care Planning</vt:lpstr>
      <vt:lpstr>Tweesporen aanpak</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Lokotte - Klei van der, J.</cp:lastModifiedBy>
  <cp:revision>139</cp:revision>
  <dcterms:created xsi:type="dcterms:W3CDTF">2010-04-12T23:12:02Z</dcterms:created>
  <dcterms:modified xsi:type="dcterms:W3CDTF">2019-11-04T15:04:35Z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