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51" r:id="rId2"/>
    <p:sldId id="452" r:id="rId3"/>
    <p:sldId id="453" r:id="rId4"/>
    <p:sldId id="465" r:id="rId5"/>
    <p:sldId id="474" r:id="rId6"/>
    <p:sldId id="467" r:id="rId7"/>
    <p:sldId id="477" r:id="rId8"/>
    <p:sldId id="478" r:id="rId9"/>
    <p:sldId id="479" r:id="rId10"/>
    <p:sldId id="480" r:id="rId11"/>
    <p:sldId id="482" r:id="rId12"/>
    <p:sldId id="481" r:id="rId13"/>
    <p:sldId id="483" r:id="rId14"/>
    <p:sldId id="485" r:id="rId15"/>
    <p:sldId id="484" r:id="rId16"/>
    <p:sldId id="486" r:id="rId17"/>
    <p:sldId id="487" r:id="rId18"/>
    <p:sldId id="488" r:id="rId19"/>
    <p:sldId id="489" r:id="rId20"/>
    <p:sldId id="490" r:id="rId21"/>
    <p:sldId id="491" r:id="rId22"/>
    <p:sldId id="492" r:id="rId23"/>
    <p:sldId id="476" r:id="rId24"/>
    <p:sldId id="493" r:id="rId25"/>
  </p:sldIdLst>
  <p:sldSz cx="9144000" cy="6858000" type="screen4x3"/>
  <p:notesSz cx="6797675" cy="9926638"/>
  <p:defaultTextStyle>
    <a:defPPr>
      <a:defRPr lang="nl-NL"/>
    </a:defPPr>
    <a:lvl1pPr algn="l" rtl="0" fontAlgn="base">
      <a:spcBef>
        <a:spcPct val="20000"/>
      </a:spcBef>
      <a:spcAft>
        <a:spcPct val="0"/>
      </a:spcAft>
      <a:buFont typeface="Arial Unicode MS" pitchFamily="34" charset="-128"/>
      <a:buChar char="￭"/>
      <a:defRPr sz="2400" kern="1200">
        <a:solidFill>
          <a:srgbClr val="000066"/>
        </a:solidFill>
        <a:latin typeface="Verdana" pitchFamily="34" charset="0"/>
        <a:ea typeface="+mn-ea"/>
        <a:cs typeface="Arial" charset="0"/>
      </a:defRPr>
    </a:lvl1pPr>
    <a:lvl2pPr marL="457200" algn="l" rtl="0" fontAlgn="base">
      <a:spcBef>
        <a:spcPct val="20000"/>
      </a:spcBef>
      <a:spcAft>
        <a:spcPct val="0"/>
      </a:spcAft>
      <a:buFont typeface="Arial Unicode MS" pitchFamily="34" charset="-128"/>
      <a:buChar char="￭"/>
      <a:defRPr sz="2400" kern="1200">
        <a:solidFill>
          <a:srgbClr val="000066"/>
        </a:solidFill>
        <a:latin typeface="Verdana" pitchFamily="34" charset="0"/>
        <a:ea typeface="+mn-ea"/>
        <a:cs typeface="Arial" charset="0"/>
      </a:defRPr>
    </a:lvl2pPr>
    <a:lvl3pPr marL="914400" algn="l" rtl="0" fontAlgn="base">
      <a:spcBef>
        <a:spcPct val="20000"/>
      </a:spcBef>
      <a:spcAft>
        <a:spcPct val="0"/>
      </a:spcAft>
      <a:buFont typeface="Arial Unicode MS" pitchFamily="34" charset="-128"/>
      <a:buChar char="￭"/>
      <a:defRPr sz="2400" kern="1200">
        <a:solidFill>
          <a:srgbClr val="000066"/>
        </a:solidFill>
        <a:latin typeface="Verdana" pitchFamily="34" charset="0"/>
        <a:ea typeface="+mn-ea"/>
        <a:cs typeface="Arial" charset="0"/>
      </a:defRPr>
    </a:lvl3pPr>
    <a:lvl4pPr marL="1371600" algn="l" rtl="0" fontAlgn="base">
      <a:spcBef>
        <a:spcPct val="20000"/>
      </a:spcBef>
      <a:spcAft>
        <a:spcPct val="0"/>
      </a:spcAft>
      <a:buFont typeface="Arial Unicode MS" pitchFamily="34" charset="-128"/>
      <a:buChar char="￭"/>
      <a:defRPr sz="2400" kern="1200">
        <a:solidFill>
          <a:srgbClr val="000066"/>
        </a:solidFill>
        <a:latin typeface="Verdana" pitchFamily="34" charset="0"/>
        <a:ea typeface="+mn-ea"/>
        <a:cs typeface="Arial" charset="0"/>
      </a:defRPr>
    </a:lvl4pPr>
    <a:lvl5pPr marL="1828800" algn="l" rtl="0" fontAlgn="base">
      <a:spcBef>
        <a:spcPct val="20000"/>
      </a:spcBef>
      <a:spcAft>
        <a:spcPct val="0"/>
      </a:spcAft>
      <a:buFont typeface="Arial Unicode MS" pitchFamily="34" charset="-128"/>
      <a:buChar char="￭"/>
      <a:defRPr sz="2400" kern="1200">
        <a:solidFill>
          <a:srgbClr val="000066"/>
        </a:solidFill>
        <a:latin typeface="Verdana" pitchFamily="34" charset="0"/>
        <a:ea typeface="+mn-ea"/>
        <a:cs typeface="Arial" charset="0"/>
      </a:defRPr>
    </a:lvl5pPr>
    <a:lvl6pPr marL="2286000" algn="l" defTabSz="914400" rtl="0" eaLnBrk="1" latinLnBrk="0" hangingPunct="1">
      <a:defRPr sz="2400" kern="1200">
        <a:solidFill>
          <a:srgbClr val="000066"/>
        </a:solidFill>
        <a:latin typeface="Verdana" pitchFamily="34" charset="0"/>
        <a:ea typeface="+mn-ea"/>
        <a:cs typeface="Arial" charset="0"/>
      </a:defRPr>
    </a:lvl6pPr>
    <a:lvl7pPr marL="2743200" algn="l" defTabSz="914400" rtl="0" eaLnBrk="1" latinLnBrk="0" hangingPunct="1">
      <a:defRPr sz="2400" kern="1200">
        <a:solidFill>
          <a:srgbClr val="000066"/>
        </a:solidFill>
        <a:latin typeface="Verdana" pitchFamily="34" charset="0"/>
        <a:ea typeface="+mn-ea"/>
        <a:cs typeface="Arial" charset="0"/>
      </a:defRPr>
    </a:lvl7pPr>
    <a:lvl8pPr marL="3200400" algn="l" defTabSz="914400" rtl="0" eaLnBrk="1" latinLnBrk="0" hangingPunct="1">
      <a:defRPr sz="2400" kern="1200">
        <a:solidFill>
          <a:srgbClr val="000066"/>
        </a:solidFill>
        <a:latin typeface="Verdana" pitchFamily="34" charset="0"/>
        <a:ea typeface="+mn-ea"/>
        <a:cs typeface="Arial" charset="0"/>
      </a:defRPr>
    </a:lvl8pPr>
    <a:lvl9pPr marL="3657600" algn="l" defTabSz="914400" rtl="0" eaLnBrk="1" latinLnBrk="0" hangingPunct="1">
      <a:defRPr sz="2400" kern="1200">
        <a:solidFill>
          <a:srgbClr val="000066"/>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65700"/>
    <a:srgbClr val="FFCC00"/>
    <a:srgbClr val="48A719"/>
    <a:srgbClr val="AB1584"/>
    <a:srgbClr val="4D8C34"/>
    <a:srgbClr val="922E7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1486" autoAdjust="0"/>
  </p:normalViewPr>
  <p:slideViewPr>
    <p:cSldViewPr>
      <p:cViewPr varScale="1">
        <p:scale>
          <a:sx n="95" d="100"/>
          <a:sy n="95" d="100"/>
        </p:scale>
        <p:origin x="-2094" y="-90"/>
      </p:cViewPr>
      <p:guideLst>
        <p:guide orient="horz" pos="2160"/>
        <p:guide pos="2880"/>
      </p:guideLst>
    </p:cSldViewPr>
  </p:slideViewPr>
  <p:outlineViewPr>
    <p:cViewPr>
      <p:scale>
        <a:sx n="33" d="100"/>
        <a:sy n="33" d="100"/>
      </p:scale>
      <p:origin x="12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nl-NL" altLang="nl-NL"/>
          </a:p>
        </p:txBody>
      </p:sp>
      <p:sp>
        <p:nvSpPr>
          <p:cNvPr id="11981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nl-NL" altLang="nl-NL"/>
          </a:p>
        </p:txBody>
      </p:sp>
      <p:sp>
        <p:nvSpPr>
          <p:cNvPr id="11981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nl-NL" altLang="nl-NL"/>
          </a:p>
        </p:txBody>
      </p:sp>
      <p:sp>
        <p:nvSpPr>
          <p:cNvPr id="11981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0BE93FC0-0D8C-4606-A08F-1E085E394452}" type="slidenum">
              <a:rPr lang="nl-NL" altLang="nl-NL"/>
              <a:pPr>
                <a:defRPr/>
              </a:pPr>
              <a:t>‹nr.›</a:t>
            </a:fld>
            <a:endParaRPr lang="nl-NL" altLang="nl-NL"/>
          </a:p>
        </p:txBody>
      </p:sp>
    </p:spTree>
    <p:extLst>
      <p:ext uri="{BB962C8B-B14F-4D97-AF65-F5344CB8AC3E}">
        <p14:creationId xmlns:p14="http://schemas.microsoft.com/office/powerpoint/2010/main" val="207534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nl-NL" altLang="nl-NL"/>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endParaRPr lang="nl-NL" altLang="nl-NL"/>
          </a:p>
        </p:txBody>
      </p:sp>
      <p:sp>
        <p:nvSpPr>
          <p:cNvPr id="307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pPr>
              <a:defRPr/>
            </a:pPr>
            <a:endParaRPr lang="nl-NL" altLang="nl-NL"/>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pPr>
              <a:defRPr/>
            </a:pPr>
            <a:fld id="{0919D748-F373-4F67-8370-1561775E5DCA}" type="slidenum">
              <a:rPr lang="nl-NL" altLang="nl-NL"/>
              <a:pPr>
                <a:defRPr/>
              </a:pPr>
              <a:t>‹nr.›</a:t>
            </a:fld>
            <a:endParaRPr lang="nl-NL" altLang="nl-NL"/>
          </a:p>
        </p:txBody>
      </p:sp>
    </p:spTree>
    <p:extLst>
      <p:ext uri="{BB962C8B-B14F-4D97-AF65-F5344CB8AC3E}">
        <p14:creationId xmlns:p14="http://schemas.microsoft.com/office/powerpoint/2010/main" val="2276168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a:t>
            </a:fld>
            <a:endParaRPr lang="nl-NL" altLang="nl-NL"/>
          </a:p>
        </p:txBody>
      </p:sp>
    </p:spTree>
    <p:extLst>
      <p:ext uri="{BB962C8B-B14F-4D97-AF65-F5344CB8AC3E}">
        <p14:creationId xmlns:p14="http://schemas.microsoft.com/office/powerpoint/2010/main" val="324978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10</a:t>
            </a:fld>
            <a:endParaRPr lang="nl-NL" altLang="nl-NL"/>
          </a:p>
        </p:txBody>
      </p:sp>
    </p:spTree>
    <p:extLst>
      <p:ext uri="{BB962C8B-B14F-4D97-AF65-F5344CB8AC3E}">
        <p14:creationId xmlns:p14="http://schemas.microsoft.com/office/powerpoint/2010/main" val="45357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11</a:t>
            </a:fld>
            <a:endParaRPr lang="nl-NL" altLang="nl-NL"/>
          </a:p>
        </p:txBody>
      </p:sp>
    </p:spTree>
    <p:extLst>
      <p:ext uri="{BB962C8B-B14F-4D97-AF65-F5344CB8AC3E}">
        <p14:creationId xmlns:p14="http://schemas.microsoft.com/office/powerpoint/2010/main" val="404192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Soms zegt een gedicht</a:t>
            </a:r>
            <a:r>
              <a:rPr lang="nl-NL" baseline="0" dirty="0" smtClean="0"/>
              <a:t> meer dan je in een presentatie kunt uitleggen.</a:t>
            </a:r>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12</a:t>
            </a:fld>
            <a:endParaRPr lang="nl-NL" altLang="nl-NL"/>
          </a:p>
        </p:txBody>
      </p:sp>
    </p:spTree>
    <p:extLst>
      <p:ext uri="{BB962C8B-B14F-4D97-AF65-F5344CB8AC3E}">
        <p14:creationId xmlns:p14="http://schemas.microsoft.com/office/powerpoint/2010/main" val="327241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13</a:t>
            </a:fld>
            <a:endParaRPr lang="nl-NL" altLang="nl-NL"/>
          </a:p>
        </p:txBody>
      </p:sp>
    </p:spTree>
    <p:extLst>
      <p:ext uri="{BB962C8B-B14F-4D97-AF65-F5344CB8AC3E}">
        <p14:creationId xmlns:p14="http://schemas.microsoft.com/office/powerpoint/2010/main" val="326520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14</a:t>
            </a:fld>
            <a:endParaRPr lang="nl-NL" altLang="nl-NL"/>
          </a:p>
        </p:txBody>
      </p:sp>
    </p:spTree>
    <p:extLst>
      <p:ext uri="{BB962C8B-B14F-4D97-AF65-F5344CB8AC3E}">
        <p14:creationId xmlns:p14="http://schemas.microsoft.com/office/powerpoint/2010/main" val="2934895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Evt.</a:t>
            </a:r>
            <a:r>
              <a:rPr lang="nl-NL" baseline="0" dirty="0" smtClean="0"/>
              <a:t> verder uitleggen:</a:t>
            </a:r>
          </a:p>
          <a:p>
            <a:r>
              <a:rPr lang="nl-NL" baseline="0" dirty="0" smtClean="0"/>
              <a:t>Uit onderzoek is gebleken dat als iemand dat wat men beangstigend vindt alleen maar vermijdt, dan zal de angst daarvoor bij confrontatie in de loop van de tijd alleen maar toenemen. Bovendien zal dan meer tijd en moeite kosten om de angst te verminderen.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15</a:t>
            </a:fld>
            <a:endParaRPr lang="nl-NL" altLang="nl-NL"/>
          </a:p>
        </p:txBody>
      </p:sp>
    </p:spTree>
    <p:extLst>
      <p:ext uri="{BB962C8B-B14F-4D97-AF65-F5344CB8AC3E}">
        <p14:creationId xmlns:p14="http://schemas.microsoft.com/office/powerpoint/2010/main" val="152486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16</a:t>
            </a:fld>
            <a:endParaRPr lang="nl-NL" altLang="nl-NL"/>
          </a:p>
        </p:txBody>
      </p:sp>
    </p:spTree>
    <p:extLst>
      <p:ext uri="{BB962C8B-B14F-4D97-AF65-F5344CB8AC3E}">
        <p14:creationId xmlns:p14="http://schemas.microsoft.com/office/powerpoint/2010/main" val="302473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17</a:t>
            </a:fld>
            <a:endParaRPr lang="nl-NL" altLang="nl-NL"/>
          </a:p>
        </p:txBody>
      </p:sp>
    </p:spTree>
    <p:extLst>
      <p:ext uri="{BB962C8B-B14F-4D97-AF65-F5344CB8AC3E}">
        <p14:creationId xmlns:p14="http://schemas.microsoft.com/office/powerpoint/2010/main" val="174226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18</a:t>
            </a:fld>
            <a:endParaRPr lang="nl-NL" altLang="nl-NL"/>
          </a:p>
        </p:txBody>
      </p:sp>
    </p:spTree>
    <p:extLst>
      <p:ext uri="{BB962C8B-B14F-4D97-AF65-F5344CB8AC3E}">
        <p14:creationId xmlns:p14="http://schemas.microsoft.com/office/powerpoint/2010/main" val="4269422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19</a:t>
            </a:fld>
            <a:endParaRPr lang="nl-NL" altLang="nl-NL"/>
          </a:p>
        </p:txBody>
      </p:sp>
    </p:spTree>
    <p:extLst>
      <p:ext uri="{BB962C8B-B14F-4D97-AF65-F5344CB8AC3E}">
        <p14:creationId xmlns:p14="http://schemas.microsoft.com/office/powerpoint/2010/main" val="128495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Voorstellen: Naam, functie, afdeling, betrokkenheid bij oncologie.</a:t>
            </a:r>
          </a:p>
          <a:p>
            <a:pPr marL="171450" indent="-171450">
              <a:buFontTx/>
              <a:buChar char="-"/>
            </a:pPr>
            <a:r>
              <a:rPr lang="nl-NL" dirty="0" smtClean="0"/>
              <a:t>Thema vanavond: Angst bij borstkanker en mogelijkheden</a:t>
            </a:r>
            <a:r>
              <a:rPr lang="nl-NL" baseline="0" dirty="0" smtClean="0"/>
              <a:t> hoe daarmee om te gaan. </a:t>
            </a:r>
          </a:p>
          <a:p>
            <a:pPr marL="171450" indent="-171450">
              <a:buFontTx/>
              <a:buChar char="-"/>
            </a:pPr>
            <a:r>
              <a:rPr lang="nl-NL" baseline="0" dirty="0" smtClean="0"/>
              <a:t>Vraag aan publiek: van de presentatie 1 belangrijk woord onthouden: H.O.P.P.A. (aandikken door te stellen dat ik graag wil dat men het belangrijkste onthoud en dat er niet te veel gevraagd moet worden etc. </a:t>
            </a:r>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2</a:t>
            </a:fld>
            <a:endParaRPr lang="nl-NL" altLang="nl-NL"/>
          </a:p>
        </p:txBody>
      </p:sp>
    </p:spTree>
    <p:extLst>
      <p:ext uri="{BB962C8B-B14F-4D97-AF65-F5344CB8AC3E}">
        <p14:creationId xmlns:p14="http://schemas.microsoft.com/office/powerpoint/2010/main" val="3993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20</a:t>
            </a:fld>
            <a:endParaRPr lang="nl-NL" altLang="nl-NL"/>
          </a:p>
        </p:txBody>
      </p:sp>
    </p:spTree>
    <p:extLst>
      <p:ext uri="{BB962C8B-B14F-4D97-AF65-F5344CB8AC3E}">
        <p14:creationId xmlns:p14="http://schemas.microsoft.com/office/powerpoint/2010/main" val="330247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21</a:t>
            </a:fld>
            <a:endParaRPr lang="nl-NL" altLang="nl-NL"/>
          </a:p>
        </p:txBody>
      </p:sp>
    </p:spTree>
    <p:extLst>
      <p:ext uri="{BB962C8B-B14F-4D97-AF65-F5344CB8AC3E}">
        <p14:creationId xmlns:p14="http://schemas.microsoft.com/office/powerpoint/2010/main" val="353761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22</a:t>
            </a:fld>
            <a:endParaRPr lang="nl-NL" altLang="nl-NL"/>
          </a:p>
        </p:txBody>
      </p:sp>
    </p:spTree>
    <p:extLst>
      <p:ext uri="{BB962C8B-B14F-4D97-AF65-F5344CB8AC3E}">
        <p14:creationId xmlns:p14="http://schemas.microsoft.com/office/powerpoint/2010/main" val="3751108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0919D748-F373-4F67-8370-1561775E5DCA}" type="slidenum">
              <a:rPr lang="nl-NL" altLang="nl-NL" smtClean="0"/>
              <a:pPr>
                <a:defRPr/>
              </a:pPr>
              <a:t>23</a:t>
            </a:fld>
            <a:endParaRPr lang="nl-NL" altLang="nl-NL"/>
          </a:p>
        </p:txBody>
      </p:sp>
    </p:spTree>
    <p:extLst>
      <p:ext uri="{BB962C8B-B14F-4D97-AF65-F5344CB8AC3E}">
        <p14:creationId xmlns:p14="http://schemas.microsoft.com/office/powerpoint/2010/main" val="313418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0919D748-F373-4F67-8370-1561775E5DCA}" type="slidenum">
              <a:rPr lang="nl-NL" altLang="nl-NL" smtClean="0"/>
              <a:pPr>
                <a:defRPr/>
              </a:pPr>
              <a:t>24</a:t>
            </a:fld>
            <a:endParaRPr lang="nl-NL" altLang="nl-NL"/>
          </a:p>
        </p:txBody>
      </p:sp>
    </p:spTree>
    <p:extLst>
      <p:ext uri="{BB962C8B-B14F-4D97-AF65-F5344CB8AC3E}">
        <p14:creationId xmlns:p14="http://schemas.microsoft.com/office/powerpoint/2010/main" val="227782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zijn de ideeën over angst bij kanker? Daarbij mogelijk ook ideeën</a:t>
            </a:r>
            <a:r>
              <a:rPr lang="nl-NL" baseline="0" dirty="0" smtClean="0"/>
              <a:t> die niet kloppen of in ieder geval gedeeltelijk.</a:t>
            </a:r>
          </a:p>
          <a:p>
            <a:r>
              <a:rPr lang="nl-NL" baseline="0" dirty="0" smtClean="0"/>
              <a:t>En: vaak zegt men vaak “Je moet het accepteren”. Tja, hoe dan?</a:t>
            </a:r>
          </a:p>
          <a:p>
            <a:r>
              <a:rPr lang="nl-NL" baseline="0" dirty="0" smtClean="0"/>
              <a:t>H.O.P.P.A. als antwoord!</a:t>
            </a:r>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3</a:t>
            </a:fld>
            <a:endParaRPr lang="nl-NL" altLang="nl-NL"/>
          </a:p>
        </p:txBody>
      </p:sp>
    </p:spTree>
    <p:extLst>
      <p:ext uri="{BB962C8B-B14F-4D97-AF65-F5344CB8AC3E}">
        <p14:creationId xmlns:p14="http://schemas.microsoft.com/office/powerpoint/2010/main" val="276857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Herkennen: normale reactie lichaam + geest bij dreigende situatie. </a:t>
            </a:r>
          </a:p>
          <a:p>
            <a:endParaRPr lang="nl-NL" baseline="0" dirty="0" smtClean="0"/>
          </a:p>
          <a:p>
            <a:r>
              <a:rPr lang="nl-NL" baseline="0" dirty="0" smtClean="0"/>
              <a:t>3 </a:t>
            </a:r>
            <a:r>
              <a:rPr lang="nl-NL" baseline="0" dirty="0" err="1" smtClean="0"/>
              <a:t>copingreacties</a:t>
            </a:r>
            <a:r>
              <a:rPr lang="nl-NL" baseline="0" dirty="0" smtClean="0"/>
              <a:t> als </a:t>
            </a:r>
            <a:r>
              <a:rPr lang="nl-NL" baseline="0" dirty="0" err="1" smtClean="0"/>
              <a:t>reflect</a:t>
            </a:r>
            <a:r>
              <a:rPr lang="nl-NL" baseline="0" dirty="0" smtClean="0"/>
              <a:t> </a:t>
            </a:r>
            <a:r>
              <a:rPr lang="nl-NL" baseline="0" dirty="0" smtClean="0">
                <a:sym typeface="Wingdings" panose="05000000000000000000" pitchFamily="2" charset="2"/>
              </a:rPr>
              <a:t> is </a:t>
            </a:r>
            <a:r>
              <a:rPr lang="nl-NL" b="1" baseline="0" dirty="0" smtClean="0">
                <a:sym typeface="Wingdings" panose="05000000000000000000" pitchFamily="2" charset="2"/>
              </a:rPr>
              <a:t>biologisch ingebouwd</a:t>
            </a:r>
            <a:r>
              <a:rPr lang="nl-NL" baseline="0" dirty="0" smtClean="0">
                <a:sym typeface="Wingdings" panose="05000000000000000000" pitchFamily="2" charset="2"/>
              </a:rPr>
              <a:t>: daar ontkomen we niet aan. </a:t>
            </a:r>
          </a:p>
          <a:p>
            <a:r>
              <a:rPr lang="nl-NL" baseline="0" dirty="0" smtClean="0">
                <a:sym typeface="Wingdings" panose="05000000000000000000" pitchFamily="2" charset="2"/>
              </a:rPr>
              <a:t>	- vechten (</a:t>
            </a:r>
            <a:r>
              <a:rPr lang="nl-NL" baseline="0" dirty="0" err="1" smtClean="0">
                <a:sym typeface="Wingdings" panose="05000000000000000000" pitchFamily="2" charset="2"/>
              </a:rPr>
              <a:t>fight</a:t>
            </a:r>
            <a:r>
              <a:rPr lang="nl-NL" baseline="0" dirty="0" smtClean="0">
                <a:sym typeface="Wingdings" panose="05000000000000000000" pitchFamily="2" charset="2"/>
              </a:rPr>
              <a:t>)</a:t>
            </a:r>
          </a:p>
          <a:p>
            <a:r>
              <a:rPr lang="nl-NL" baseline="0" dirty="0" smtClean="0">
                <a:sym typeface="Wingdings" panose="05000000000000000000" pitchFamily="2" charset="2"/>
              </a:rPr>
              <a:t>	- vluchten (flight)</a:t>
            </a:r>
          </a:p>
          <a:p>
            <a:r>
              <a:rPr lang="nl-NL" baseline="0" dirty="0" smtClean="0">
                <a:sym typeface="Wingdings" panose="05000000000000000000" pitchFamily="2" charset="2"/>
              </a:rPr>
              <a:t>	- verstijven (</a:t>
            </a:r>
            <a:r>
              <a:rPr lang="nl-NL" baseline="0" dirty="0" err="1" smtClean="0">
                <a:sym typeface="Wingdings" panose="05000000000000000000" pitchFamily="2" charset="2"/>
              </a:rPr>
              <a:t>freeze</a:t>
            </a:r>
            <a:r>
              <a:rPr lang="nl-NL" baseline="0" dirty="0" smtClean="0">
                <a:sym typeface="Wingdings" panose="05000000000000000000" pitchFamily="2" charset="2"/>
              </a:rPr>
              <a:t>/</a:t>
            </a:r>
            <a:r>
              <a:rPr lang="nl-NL" baseline="0" dirty="0" err="1" smtClean="0">
                <a:sym typeface="Wingdings" panose="05000000000000000000" pitchFamily="2" charset="2"/>
              </a:rPr>
              <a:t>fawn</a:t>
            </a:r>
            <a:r>
              <a:rPr lang="nl-NL" baseline="0" dirty="0" smtClean="0">
                <a:sym typeface="Wingdings" panose="05000000000000000000" pitchFamily="2" charset="2"/>
              </a:rPr>
              <a:t>).</a:t>
            </a:r>
            <a:endParaRPr lang="nl-NL" baseline="0"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4</a:t>
            </a:fld>
            <a:endParaRPr lang="nl-NL" altLang="nl-NL"/>
          </a:p>
        </p:txBody>
      </p:sp>
    </p:spTree>
    <p:extLst>
      <p:ext uri="{BB962C8B-B14F-4D97-AF65-F5344CB8AC3E}">
        <p14:creationId xmlns:p14="http://schemas.microsoft.com/office/powerpoint/2010/main" val="192027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r>
              <a:rPr lang="nl-NL" dirty="0" smtClean="0"/>
              <a:t>Keten van angst als gevolg van biologische “fabriek”</a:t>
            </a:r>
            <a:r>
              <a:rPr lang="nl-NL" baseline="0" dirty="0" smtClean="0"/>
              <a:t> in de hersenen.</a:t>
            </a:r>
            <a:endParaRPr lang="nl-NL" dirty="0" smtClean="0"/>
          </a:p>
          <a:p>
            <a:r>
              <a:rPr lang="nl-NL" dirty="0" smtClean="0"/>
              <a:t>Biologische</a:t>
            </a:r>
            <a:r>
              <a:rPr lang="nl-NL" baseline="0" dirty="0" smtClean="0"/>
              <a:t> ingebouwde systemen bij reactie op bedreiging:</a:t>
            </a:r>
          </a:p>
          <a:p>
            <a:pPr marL="171450" indent="-171450">
              <a:buFontTx/>
              <a:buChar char="-"/>
            </a:pPr>
            <a:r>
              <a:rPr lang="nl-NL" baseline="0" dirty="0" smtClean="0"/>
              <a:t>Iets dreigends wordt waargenomen;</a:t>
            </a:r>
          </a:p>
          <a:p>
            <a:pPr marL="171450" indent="-171450">
              <a:buFontTx/>
              <a:buChar char="-"/>
            </a:pPr>
            <a:r>
              <a:rPr lang="nl-NL" baseline="0" dirty="0" smtClean="0"/>
              <a:t>Een snelle inschatting of iets bedreigend is op bewust en onbewust niveau;</a:t>
            </a:r>
          </a:p>
          <a:p>
            <a:pPr marL="171450" indent="-171450">
              <a:buFontTx/>
              <a:buChar char="-"/>
            </a:pPr>
            <a:r>
              <a:rPr lang="nl-NL" baseline="0" dirty="0" smtClean="0"/>
              <a:t>Verschillende hersenstructuren bij betrokken:</a:t>
            </a:r>
          </a:p>
          <a:p>
            <a:pPr marL="628650" lvl="1" indent="-171450">
              <a:buFontTx/>
              <a:buChar char="-"/>
            </a:pPr>
            <a:r>
              <a:rPr lang="nl-NL" baseline="0" dirty="0" smtClean="0"/>
              <a:t> (Hippocampus=geheugen), Thalamus (regelt waakzaamheid), amygdala (centrum waar keuze gemaakt wordt: gevaarlijk/ongevaarlijk), Hypothalamus (zorgt voor inschakeling autonome </a:t>
            </a:r>
            <a:r>
              <a:rPr lang="nl-NL" baseline="0" dirty="0" err="1" smtClean="0"/>
              <a:t>z.s</a:t>
            </a:r>
            <a:r>
              <a:rPr lang="nl-NL" baseline="0" dirty="0" smtClean="0"/>
              <a:t>.: bloed omhoog, zweten, hartslag omhoog, spieren verstarren etc.)</a:t>
            </a:r>
          </a:p>
          <a:p>
            <a:pPr marL="0" indent="0">
              <a:buFontTx/>
              <a:buNone/>
            </a:pPr>
            <a:endParaRPr lang="nl-NL" dirty="0"/>
          </a:p>
        </p:txBody>
      </p:sp>
      <p:sp>
        <p:nvSpPr>
          <p:cNvPr id="4" name="Slide Number Placeholder 3"/>
          <p:cNvSpPr>
            <a:spLocks noGrp="1"/>
          </p:cNvSpPr>
          <p:nvPr>
            <p:ph type="sldNum" sz="quarter" idx="10"/>
          </p:nvPr>
        </p:nvSpPr>
        <p:spPr/>
        <p:txBody>
          <a:bodyPr/>
          <a:lstStyle/>
          <a:p>
            <a:pPr>
              <a:defRPr/>
            </a:pPr>
            <a:fld id="{0919D748-F373-4F67-8370-1561775E5DCA}" type="slidenum">
              <a:rPr lang="nl-NL" altLang="nl-NL" smtClean="0"/>
              <a:pPr>
                <a:defRPr/>
              </a:pPr>
              <a:t>5</a:t>
            </a:fld>
            <a:endParaRPr lang="nl-NL" altLang="nl-NL"/>
          </a:p>
        </p:txBody>
      </p:sp>
    </p:spTree>
    <p:extLst>
      <p:ext uri="{BB962C8B-B14F-4D97-AF65-F5344CB8AC3E}">
        <p14:creationId xmlns:p14="http://schemas.microsoft.com/office/powerpoint/2010/main" val="344402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lichamelijke reacties kunnen voor veel mensen hetzelfde zijn, maar er zijn ook verschillen. </a:t>
            </a:r>
          </a:p>
          <a:p>
            <a:r>
              <a:rPr lang="nl-NL" baseline="0" dirty="0" smtClean="0"/>
              <a:t>Ieder mens is namelijk uniek. </a:t>
            </a:r>
          </a:p>
          <a:p>
            <a:r>
              <a:rPr lang="nl-NL" baseline="0" dirty="0" smtClean="0"/>
              <a:t>Dat maakt dat reactie op angst persoonlijk van aard is: de reactie op angst hoeft niet voor iedereen hetzelfde te zijn. </a:t>
            </a:r>
          </a:p>
          <a:p>
            <a:r>
              <a:rPr lang="nl-NL" baseline="0" dirty="0" smtClean="0"/>
              <a:t>Ook zijn er wellicht fysieke angstreacties die we van onszelf niet (goed) kennen. </a:t>
            </a:r>
            <a:endParaRPr lang="nl-NL" baseline="0"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6</a:t>
            </a:fld>
            <a:endParaRPr lang="nl-NL" altLang="nl-NL"/>
          </a:p>
        </p:txBody>
      </p:sp>
    </p:spTree>
    <p:extLst>
      <p:ext uri="{BB962C8B-B14F-4D97-AF65-F5344CB8AC3E}">
        <p14:creationId xmlns:p14="http://schemas.microsoft.com/office/powerpoint/2010/main" val="235189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7</a:t>
            </a:fld>
            <a:endParaRPr lang="nl-NL" altLang="nl-NL"/>
          </a:p>
        </p:txBody>
      </p:sp>
    </p:spTree>
    <p:extLst>
      <p:ext uri="{BB962C8B-B14F-4D97-AF65-F5344CB8AC3E}">
        <p14:creationId xmlns:p14="http://schemas.microsoft.com/office/powerpoint/2010/main" val="393970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we</a:t>
            </a:r>
            <a:r>
              <a:rPr lang="nl-NL" baseline="0" dirty="0" smtClean="0"/>
              <a:t> weten hoe de biologische keten van angst werkt, kunnen we gaan onderzoeken </a:t>
            </a:r>
            <a:r>
              <a:rPr lang="nl-NL" b="1" baseline="0" dirty="0" smtClean="0"/>
              <a:t>waarvoor</a:t>
            </a:r>
            <a:r>
              <a:rPr lang="nl-NL" baseline="0" dirty="0" smtClean="0"/>
              <a:t> en </a:t>
            </a:r>
            <a:r>
              <a:rPr lang="nl-NL" b="1" baseline="0" dirty="0" smtClean="0"/>
              <a:t>wanneer</a:t>
            </a:r>
            <a:r>
              <a:rPr lang="nl-NL" baseline="0" dirty="0" smtClean="0"/>
              <a:t> we bang zijn.</a:t>
            </a:r>
          </a:p>
          <a:p>
            <a:r>
              <a:rPr lang="nl-NL" baseline="0" dirty="0" smtClean="0"/>
              <a:t>Angst heeft immers vaak te maken met dat </a:t>
            </a:r>
            <a:r>
              <a:rPr lang="nl-NL" b="1" baseline="0" dirty="0" smtClean="0"/>
              <a:t>we niet weten waar we aan toe zijn.</a:t>
            </a:r>
            <a:r>
              <a:rPr lang="nl-NL" baseline="0" dirty="0" smtClean="0"/>
              <a:t> </a:t>
            </a:r>
          </a:p>
          <a:p>
            <a:r>
              <a:rPr lang="nl-NL" baseline="0" dirty="0" smtClean="0"/>
              <a:t>Als we dat beter weten, dan kunnen we er misschien iets mee. </a:t>
            </a:r>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8</a:t>
            </a:fld>
            <a:endParaRPr lang="nl-NL" altLang="nl-NL"/>
          </a:p>
        </p:txBody>
      </p:sp>
    </p:spTree>
    <p:extLst>
      <p:ext uri="{BB962C8B-B14F-4D97-AF65-F5344CB8AC3E}">
        <p14:creationId xmlns:p14="http://schemas.microsoft.com/office/powerpoint/2010/main" val="16326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919D748-F373-4F67-8370-1561775E5DCA}" type="slidenum">
              <a:rPr lang="nl-NL" altLang="nl-NL" smtClean="0"/>
              <a:pPr>
                <a:defRPr/>
              </a:pPr>
              <a:t>9</a:t>
            </a:fld>
            <a:endParaRPr lang="nl-NL" altLang="nl-NL"/>
          </a:p>
        </p:txBody>
      </p:sp>
    </p:spTree>
    <p:extLst>
      <p:ext uri="{BB962C8B-B14F-4D97-AF65-F5344CB8AC3E}">
        <p14:creationId xmlns:p14="http://schemas.microsoft.com/office/powerpoint/2010/main" val="1002316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8" descr="Startpagina_pa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Rectangle 14"/>
          <p:cNvSpPr>
            <a:spLocks noGrp="1" noChangeAspect="1" noChangeArrowheads="1"/>
          </p:cNvSpPr>
          <p:nvPr>
            <p:ph type="ctrTitle" sz="quarter"/>
          </p:nvPr>
        </p:nvSpPr>
        <p:spPr>
          <a:xfrm>
            <a:off x="4572000" y="1447800"/>
            <a:ext cx="4321175" cy="1801813"/>
          </a:xfrm>
        </p:spPr>
        <p:txBody>
          <a:bodyPr anchor="b"/>
          <a:lstStyle>
            <a:lvl1pPr>
              <a:defRPr b="1"/>
            </a:lvl1pPr>
          </a:lstStyle>
          <a:p>
            <a:pPr lvl="0"/>
            <a:r>
              <a:rPr lang="nl-NL" altLang="nl-NL" noProof="0"/>
              <a:t>Klik om de stijl te bewerken</a:t>
            </a:r>
          </a:p>
        </p:txBody>
      </p:sp>
      <p:sp>
        <p:nvSpPr>
          <p:cNvPr id="12303" name="Rectangle 15"/>
          <p:cNvSpPr>
            <a:spLocks noGrp="1" noChangeAspect="1" noChangeArrowheads="1"/>
          </p:cNvSpPr>
          <p:nvPr>
            <p:ph type="subTitle" sz="quarter" idx="1"/>
          </p:nvPr>
        </p:nvSpPr>
        <p:spPr>
          <a:xfrm>
            <a:off x="4572000" y="549275"/>
            <a:ext cx="4321175" cy="530225"/>
          </a:xfrm>
        </p:spPr>
        <p:txBody>
          <a:bodyPr anchor="b"/>
          <a:lstStyle>
            <a:lvl1pPr>
              <a:defRPr sz="1400"/>
            </a:lvl1pPr>
          </a:lstStyle>
          <a:p>
            <a:pPr lvl="0"/>
            <a:r>
              <a:rPr lang="nl-NL" altLang="nl-NL" noProof="0"/>
              <a:t>Klik om de ondertitelstijl van het model te bewerken</a:t>
            </a:r>
          </a:p>
        </p:txBody>
      </p:sp>
    </p:spTree>
    <p:extLst>
      <p:ext uri="{BB962C8B-B14F-4D97-AF65-F5344CB8AC3E}">
        <p14:creationId xmlns:p14="http://schemas.microsoft.com/office/powerpoint/2010/main" val="169034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99174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097588" y="1268413"/>
            <a:ext cx="1827212" cy="5256212"/>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11188" y="1268413"/>
            <a:ext cx="5334000" cy="525621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288089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196257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5"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316383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11188" y="2420938"/>
            <a:ext cx="3579812"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43400" y="2420938"/>
            <a:ext cx="3581400" cy="4103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410368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8"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223633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4"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187297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3"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326873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276765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nl-NL" altLang="nl-NL"/>
              <a:t>9 maart 2015</a:t>
            </a:r>
          </a:p>
        </p:txBody>
      </p:sp>
      <p:sp>
        <p:nvSpPr>
          <p:cNvPr id="6" name="Rectangle 5"/>
          <p:cNvSpPr>
            <a:spLocks noGrp="1" noChangeArrowheads="1"/>
          </p:cNvSpPr>
          <p:nvPr>
            <p:ph type="ftr" sz="quarter" idx="11"/>
          </p:nvPr>
        </p:nvSpPr>
        <p:spPr>
          <a:ln/>
        </p:spPr>
        <p:txBody>
          <a:bodyPr/>
          <a:lstStyle>
            <a:lvl1pPr>
              <a:defRPr/>
            </a:lvl1pPr>
          </a:lstStyle>
          <a:p>
            <a:pPr>
              <a:defRPr/>
            </a:pPr>
            <a:r>
              <a:rPr lang="nl-NL" altLang="nl-NL"/>
              <a:t>deze tekst wijzigen: menu "beeld" -&gt; "kop- en voettekst"</a:t>
            </a:r>
          </a:p>
        </p:txBody>
      </p:sp>
    </p:spTree>
    <p:extLst>
      <p:ext uri="{BB962C8B-B14F-4D97-AF65-F5344CB8AC3E}">
        <p14:creationId xmlns:p14="http://schemas.microsoft.com/office/powerpoint/2010/main" val="200681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Vervolgpagina_pagi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spect="1" noChangeArrowheads="1"/>
          </p:cNvSpPr>
          <p:nvPr>
            <p:ph type="title"/>
          </p:nvPr>
        </p:nvSpPr>
        <p:spPr bwMode="auto">
          <a:xfrm>
            <a:off x="611188" y="1268413"/>
            <a:ext cx="73136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8" name="Rectangle 3"/>
          <p:cNvSpPr>
            <a:spLocks noGrp="1" noChangeAspect="1" noChangeArrowheads="1"/>
          </p:cNvSpPr>
          <p:nvPr>
            <p:ph type="body" idx="1"/>
          </p:nvPr>
        </p:nvSpPr>
        <p:spPr bwMode="auto">
          <a:xfrm>
            <a:off x="611188" y="2420938"/>
            <a:ext cx="7313612"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2" name="Rectangle 4"/>
          <p:cNvSpPr>
            <a:spLocks noGrp="1" noChangeArrowheads="1"/>
          </p:cNvSpPr>
          <p:nvPr>
            <p:ph type="dt" sz="half" idx="2"/>
          </p:nvPr>
        </p:nvSpPr>
        <p:spPr bwMode="auto">
          <a:xfrm>
            <a:off x="6183313" y="115888"/>
            <a:ext cx="17414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solidFill>
                  <a:schemeClr val="bg1"/>
                </a:solidFill>
                <a:latin typeface="Verdana" pitchFamily="84" charset="0"/>
              </a:defRPr>
            </a:lvl1pPr>
          </a:lstStyle>
          <a:p>
            <a:pPr>
              <a:defRPr/>
            </a:pPr>
            <a:r>
              <a:rPr lang="nl-NL" altLang="nl-NL"/>
              <a:t>9 maart 2015</a:t>
            </a:r>
          </a:p>
        </p:txBody>
      </p:sp>
      <p:sp>
        <p:nvSpPr>
          <p:cNvPr id="1029" name="Rectangle 5"/>
          <p:cNvSpPr>
            <a:spLocks noGrp="1" noChangeArrowheads="1"/>
          </p:cNvSpPr>
          <p:nvPr>
            <p:ph type="ftr" sz="quarter" idx="3"/>
          </p:nvPr>
        </p:nvSpPr>
        <p:spPr bwMode="auto">
          <a:xfrm>
            <a:off x="539750" y="115888"/>
            <a:ext cx="4752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bg1"/>
                </a:solidFill>
                <a:latin typeface="Verdana" pitchFamily="84" charset="0"/>
              </a:defRPr>
            </a:lvl1pPr>
          </a:lstStyle>
          <a:p>
            <a:pPr>
              <a:defRPr/>
            </a:pPr>
            <a:r>
              <a:rPr lang="nl-NL" altLang="nl-NL"/>
              <a:t>deze tekst wijzigen: menu "beeld" -&gt; "kop- en voettekst"</a:t>
            </a:r>
          </a:p>
        </p:txBody>
      </p:sp>
    </p:spTree>
  </p:cSld>
  <p:clrMap bg1="lt1" tx1="dk1" bg2="lt2" tx2="dk2" accent1="accent1" accent2="accent2" accent3="accent3" accent4="accent4" accent5="accent5" accent6="accent6" hlink="hlink" folHlink="folHlink"/>
  <p:sldLayoutIdLst>
    <p:sldLayoutId id="2147484043"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sldNum="0" hdr="0"/>
  <p:txStyles>
    <p:titleStyle>
      <a:lvl1pPr algn="l" rtl="0" eaLnBrk="1" fontAlgn="base" hangingPunct="1">
        <a:spcBef>
          <a:spcPct val="0"/>
        </a:spcBef>
        <a:spcAft>
          <a:spcPct val="0"/>
        </a:spcAft>
        <a:defRPr sz="2000">
          <a:solidFill>
            <a:srgbClr val="D65700"/>
          </a:solidFill>
          <a:latin typeface="+mj-lt"/>
          <a:ea typeface="+mj-ea"/>
          <a:cs typeface="+mj-cs"/>
        </a:defRPr>
      </a:lvl1pPr>
      <a:lvl2pPr algn="l" rtl="0" eaLnBrk="1" fontAlgn="base" hangingPunct="1">
        <a:spcBef>
          <a:spcPct val="0"/>
        </a:spcBef>
        <a:spcAft>
          <a:spcPct val="0"/>
        </a:spcAft>
        <a:defRPr sz="2000">
          <a:solidFill>
            <a:srgbClr val="D65700"/>
          </a:solidFill>
          <a:latin typeface="Verdana" pitchFamily="84" charset="0"/>
          <a:cs typeface="Arial" charset="0"/>
        </a:defRPr>
      </a:lvl2pPr>
      <a:lvl3pPr algn="l" rtl="0" eaLnBrk="1" fontAlgn="base" hangingPunct="1">
        <a:spcBef>
          <a:spcPct val="0"/>
        </a:spcBef>
        <a:spcAft>
          <a:spcPct val="0"/>
        </a:spcAft>
        <a:defRPr sz="2000">
          <a:solidFill>
            <a:srgbClr val="D65700"/>
          </a:solidFill>
          <a:latin typeface="Verdana" pitchFamily="84" charset="0"/>
          <a:cs typeface="Arial" charset="0"/>
        </a:defRPr>
      </a:lvl3pPr>
      <a:lvl4pPr algn="l" rtl="0" eaLnBrk="1" fontAlgn="base" hangingPunct="1">
        <a:spcBef>
          <a:spcPct val="0"/>
        </a:spcBef>
        <a:spcAft>
          <a:spcPct val="0"/>
        </a:spcAft>
        <a:defRPr sz="2000">
          <a:solidFill>
            <a:srgbClr val="D65700"/>
          </a:solidFill>
          <a:latin typeface="Verdana" pitchFamily="84" charset="0"/>
          <a:cs typeface="Arial" charset="0"/>
        </a:defRPr>
      </a:lvl4pPr>
      <a:lvl5pPr algn="l" rtl="0" eaLnBrk="1" fontAlgn="base" hangingPunct="1">
        <a:spcBef>
          <a:spcPct val="0"/>
        </a:spcBef>
        <a:spcAft>
          <a:spcPct val="0"/>
        </a:spcAft>
        <a:defRPr sz="2000">
          <a:solidFill>
            <a:srgbClr val="D65700"/>
          </a:solidFill>
          <a:latin typeface="Verdana" pitchFamily="84" charset="0"/>
          <a:cs typeface="Arial" charset="0"/>
        </a:defRPr>
      </a:lvl5pPr>
      <a:lvl6pPr marL="457200" algn="l" rtl="0" eaLnBrk="1" fontAlgn="base" hangingPunct="1">
        <a:spcBef>
          <a:spcPct val="0"/>
        </a:spcBef>
        <a:spcAft>
          <a:spcPct val="0"/>
        </a:spcAft>
        <a:defRPr sz="2000">
          <a:solidFill>
            <a:srgbClr val="D65700"/>
          </a:solidFill>
          <a:latin typeface="Verdana" pitchFamily="84" charset="0"/>
          <a:cs typeface="Arial" charset="0"/>
        </a:defRPr>
      </a:lvl6pPr>
      <a:lvl7pPr marL="914400" algn="l" rtl="0" eaLnBrk="1" fontAlgn="base" hangingPunct="1">
        <a:spcBef>
          <a:spcPct val="0"/>
        </a:spcBef>
        <a:spcAft>
          <a:spcPct val="0"/>
        </a:spcAft>
        <a:defRPr sz="2000">
          <a:solidFill>
            <a:srgbClr val="D65700"/>
          </a:solidFill>
          <a:latin typeface="Verdana" pitchFamily="84" charset="0"/>
          <a:cs typeface="Arial" charset="0"/>
        </a:defRPr>
      </a:lvl7pPr>
      <a:lvl8pPr marL="1371600" algn="l" rtl="0" eaLnBrk="1" fontAlgn="base" hangingPunct="1">
        <a:spcBef>
          <a:spcPct val="0"/>
        </a:spcBef>
        <a:spcAft>
          <a:spcPct val="0"/>
        </a:spcAft>
        <a:defRPr sz="2000">
          <a:solidFill>
            <a:srgbClr val="D65700"/>
          </a:solidFill>
          <a:latin typeface="Verdana" pitchFamily="84" charset="0"/>
          <a:cs typeface="Arial" charset="0"/>
        </a:defRPr>
      </a:lvl8pPr>
      <a:lvl9pPr marL="1828800" algn="l" rtl="0" eaLnBrk="1" fontAlgn="base" hangingPunct="1">
        <a:spcBef>
          <a:spcPct val="0"/>
        </a:spcBef>
        <a:spcAft>
          <a:spcPct val="0"/>
        </a:spcAft>
        <a:defRPr sz="2000">
          <a:solidFill>
            <a:srgbClr val="D65700"/>
          </a:solidFill>
          <a:latin typeface="Verdana" pitchFamily="84" charset="0"/>
          <a:cs typeface="Arial" charset="0"/>
        </a:defRPr>
      </a:lvl9pPr>
    </p:titleStyle>
    <p:bodyStyle>
      <a:lvl1pPr algn="l" rtl="0" eaLnBrk="1" fontAlgn="base" hangingPunct="1">
        <a:spcBef>
          <a:spcPct val="20000"/>
        </a:spcBef>
        <a:spcAft>
          <a:spcPct val="0"/>
        </a:spcAft>
        <a:buFont typeface="Arial Unicode MS" pitchFamily="34" charset="-128"/>
        <a:defRPr>
          <a:solidFill>
            <a:srgbClr val="000066"/>
          </a:solidFill>
          <a:latin typeface="+mn-lt"/>
          <a:ea typeface="+mn-ea"/>
          <a:cs typeface="+mn-cs"/>
        </a:defRPr>
      </a:lvl1pPr>
      <a:lvl2pPr marL="442913" indent="-177800" algn="l" rtl="0" eaLnBrk="1" fontAlgn="base" hangingPunct="1">
        <a:spcBef>
          <a:spcPct val="20000"/>
        </a:spcBef>
        <a:spcAft>
          <a:spcPct val="0"/>
        </a:spcAft>
        <a:buChar char="•"/>
        <a:defRPr>
          <a:solidFill>
            <a:srgbClr val="000066"/>
          </a:solidFill>
          <a:latin typeface="+mn-lt"/>
          <a:cs typeface="+mn-cs"/>
        </a:defRPr>
      </a:lvl2pPr>
      <a:lvl3pPr marL="884238" indent="-185738" algn="l" rtl="0" eaLnBrk="1" fontAlgn="base" hangingPunct="1">
        <a:spcBef>
          <a:spcPct val="20000"/>
        </a:spcBef>
        <a:spcAft>
          <a:spcPct val="0"/>
        </a:spcAft>
        <a:buChar char="•"/>
        <a:defRPr>
          <a:solidFill>
            <a:srgbClr val="000066"/>
          </a:solidFill>
          <a:latin typeface="+mn-lt"/>
          <a:cs typeface="+mn-cs"/>
        </a:defRPr>
      </a:lvl3pPr>
      <a:lvl4pPr marL="1257300" indent="-193675" algn="l" rtl="0" eaLnBrk="1" fontAlgn="base" hangingPunct="1">
        <a:spcBef>
          <a:spcPct val="20000"/>
        </a:spcBef>
        <a:spcAft>
          <a:spcPct val="0"/>
        </a:spcAft>
        <a:buChar char="•"/>
        <a:defRPr>
          <a:solidFill>
            <a:srgbClr val="000066"/>
          </a:solidFill>
          <a:latin typeface="+mn-lt"/>
          <a:cs typeface="+mn-cs"/>
        </a:defRPr>
      </a:lvl4pPr>
      <a:lvl5pPr marL="1622425" indent="-185738" algn="l" rtl="0" eaLnBrk="1" fontAlgn="base" hangingPunct="1">
        <a:spcBef>
          <a:spcPct val="20000"/>
        </a:spcBef>
        <a:spcAft>
          <a:spcPct val="0"/>
        </a:spcAft>
        <a:buChar char="•"/>
        <a:defRPr>
          <a:solidFill>
            <a:srgbClr val="000066"/>
          </a:solidFill>
          <a:latin typeface="+mn-lt"/>
          <a:cs typeface="+mn-cs"/>
        </a:defRPr>
      </a:lvl5pPr>
      <a:lvl6pPr marL="2079625" indent="-185738" algn="l" rtl="0" eaLnBrk="1" fontAlgn="base" hangingPunct="1">
        <a:spcBef>
          <a:spcPct val="20000"/>
        </a:spcBef>
        <a:spcAft>
          <a:spcPct val="0"/>
        </a:spcAft>
        <a:buChar char="•"/>
        <a:defRPr>
          <a:solidFill>
            <a:srgbClr val="000066"/>
          </a:solidFill>
          <a:latin typeface="+mn-lt"/>
          <a:cs typeface="+mn-cs"/>
        </a:defRPr>
      </a:lvl6pPr>
      <a:lvl7pPr marL="2536825" indent="-185738" algn="l" rtl="0" eaLnBrk="1" fontAlgn="base" hangingPunct="1">
        <a:spcBef>
          <a:spcPct val="20000"/>
        </a:spcBef>
        <a:spcAft>
          <a:spcPct val="0"/>
        </a:spcAft>
        <a:buChar char="•"/>
        <a:defRPr>
          <a:solidFill>
            <a:srgbClr val="000066"/>
          </a:solidFill>
          <a:latin typeface="+mn-lt"/>
          <a:cs typeface="+mn-cs"/>
        </a:defRPr>
      </a:lvl7pPr>
      <a:lvl8pPr marL="2994025" indent="-185738" algn="l" rtl="0" eaLnBrk="1" fontAlgn="base" hangingPunct="1">
        <a:spcBef>
          <a:spcPct val="20000"/>
        </a:spcBef>
        <a:spcAft>
          <a:spcPct val="0"/>
        </a:spcAft>
        <a:buChar char="•"/>
        <a:defRPr>
          <a:solidFill>
            <a:srgbClr val="000066"/>
          </a:solidFill>
          <a:latin typeface="+mn-lt"/>
          <a:cs typeface="+mn-cs"/>
        </a:defRPr>
      </a:lvl8pPr>
      <a:lvl9pPr marL="3451225" indent="-185738" algn="l" rtl="0" eaLnBrk="1" fontAlgn="base" hangingPunct="1">
        <a:spcBef>
          <a:spcPct val="20000"/>
        </a:spcBef>
        <a:spcAft>
          <a:spcPct val="0"/>
        </a:spcAft>
        <a:buChar char="•"/>
        <a:defRPr>
          <a:solidFill>
            <a:srgbClr val="000066"/>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xamples.yourdictionary.com/examples-of-courage.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justbeyou.nl/moed-en-angs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ustraliansolarquotes.com.au/resourc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minderangstbijkanker.n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eurocritic.blogspot.com/2017/12/amygdala-stimulation-in-absence-of.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interest.com/pin/4123615282271241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1475656" y="1447801"/>
            <a:ext cx="7417519" cy="613048"/>
          </a:xfrm>
        </p:spPr>
        <p:txBody>
          <a:bodyPr/>
          <a:lstStyle/>
          <a:p>
            <a:pPr algn="ctr"/>
            <a:r>
              <a:rPr lang="nl-NL" sz="2800" dirty="0"/>
              <a:t>Angst bij borstkanker</a:t>
            </a:r>
          </a:p>
        </p:txBody>
      </p:sp>
      <p:sp>
        <p:nvSpPr>
          <p:cNvPr id="3" name="Ondertitel 2"/>
          <p:cNvSpPr>
            <a:spLocks noGrp="1"/>
          </p:cNvSpPr>
          <p:nvPr>
            <p:ph type="subTitle" sz="quarter" idx="1"/>
          </p:nvPr>
        </p:nvSpPr>
        <p:spPr/>
        <p:txBody>
          <a:bodyPr/>
          <a:lstStyle/>
          <a:p>
            <a:r>
              <a:rPr lang="nl-NL" dirty="0"/>
              <a:t>Presentatie Angst bij borstkanker 4-11-2019</a:t>
            </a:r>
          </a:p>
        </p:txBody>
      </p:sp>
      <p:sp>
        <p:nvSpPr>
          <p:cNvPr id="4" name="Rechthoek 3"/>
          <p:cNvSpPr/>
          <p:nvPr/>
        </p:nvSpPr>
        <p:spPr>
          <a:xfrm>
            <a:off x="2987824" y="2788825"/>
            <a:ext cx="4590256" cy="640175"/>
          </a:xfrm>
          <a:prstGeom prst="rect">
            <a:avLst/>
          </a:prstGeom>
        </p:spPr>
        <p:txBody>
          <a:bodyPr wrap="square">
            <a:spAutoFit/>
          </a:bodyPr>
          <a:lstStyle/>
          <a:p>
            <a:pPr algn="ctr">
              <a:buNone/>
            </a:pPr>
            <a:r>
              <a:rPr lang="nl-NL" sz="1400" dirty="0"/>
              <a:t>Martin de Pruyssenaere de la Woestijne</a:t>
            </a:r>
          </a:p>
          <a:p>
            <a:pPr algn="ctr">
              <a:buNone/>
            </a:pPr>
            <a:r>
              <a:rPr lang="nl-NL" sz="1400" dirty="0"/>
              <a:t>Psychotherapeut en GZ-psycholoog</a:t>
            </a:r>
            <a:r>
              <a:rPr lang="nl-NL" sz="1800" dirty="0"/>
              <a:t> </a:t>
            </a:r>
          </a:p>
        </p:txBody>
      </p:sp>
    </p:spTree>
    <p:extLst>
      <p:ext uri="{BB962C8B-B14F-4D97-AF65-F5344CB8AC3E}">
        <p14:creationId xmlns:p14="http://schemas.microsoft.com/office/powerpoint/2010/main" val="59967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a:t>
            </a:r>
            <a:r>
              <a:rPr lang="nl-NL" sz="2800" dirty="0"/>
              <a:t>.O.</a:t>
            </a:r>
            <a:r>
              <a:rPr lang="nl-NL" sz="1200" dirty="0"/>
              <a:t>P.P.A.:</a:t>
            </a:r>
            <a:r>
              <a:rPr lang="nl-NL" sz="2800" b="1" dirty="0"/>
              <a:t> Onderzoeken</a:t>
            </a:r>
            <a:endParaRPr lang="nl-NL" sz="2800" dirty="0"/>
          </a:p>
        </p:txBody>
      </p:sp>
      <p:sp>
        <p:nvSpPr>
          <p:cNvPr id="3" name="Content Placeholder 2"/>
          <p:cNvSpPr>
            <a:spLocks noGrp="1"/>
          </p:cNvSpPr>
          <p:nvPr>
            <p:ph idx="1"/>
          </p:nvPr>
        </p:nvSpPr>
        <p:spPr>
          <a:xfrm>
            <a:off x="611188" y="2420939"/>
            <a:ext cx="7313612" cy="3600350"/>
          </a:xfrm>
        </p:spPr>
        <p:txBody>
          <a:bodyPr/>
          <a:lstStyle/>
          <a:p>
            <a:pPr lvl="2" indent="0">
              <a:buNone/>
            </a:pPr>
            <a:r>
              <a:rPr lang="nl-NL" dirty="0"/>
              <a:t>2.  </a:t>
            </a:r>
            <a:r>
              <a:rPr lang="nl-NL" b="1" u="sng" dirty="0"/>
              <a:t>Wanneer</a:t>
            </a:r>
            <a:r>
              <a:rPr lang="nl-NL" dirty="0"/>
              <a:t> ben je bang?</a:t>
            </a:r>
          </a:p>
          <a:p>
            <a:pPr lvl="2" indent="0">
              <a:buNone/>
            </a:pPr>
            <a:endParaRPr lang="nl-NL" dirty="0"/>
          </a:p>
          <a:p>
            <a:pPr marL="1169988" lvl="2" indent="-285750">
              <a:buFontTx/>
              <a:buChar char="-"/>
            </a:pPr>
            <a:r>
              <a:rPr lang="nl-NL" dirty="0"/>
              <a:t>Bij controles en uitslagen;</a:t>
            </a:r>
          </a:p>
          <a:p>
            <a:pPr marL="1169988" lvl="2" indent="-285750">
              <a:buFontTx/>
              <a:buChar char="-"/>
            </a:pPr>
            <a:r>
              <a:rPr lang="nl-NL" dirty="0"/>
              <a:t>Bij lichamelijke klachten;</a:t>
            </a:r>
          </a:p>
          <a:p>
            <a:pPr marL="1169988" lvl="2" indent="-285750">
              <a:buFontTx/>
              <a:buChar char="-"/>
            </a:pPr>
            <a:r>
              <a:rPr lang="nl-NL" dirty="0"/>
              <a:t>Bij speciale (sociale) momenten (verjaardagen, geboortes, feestdagen, ….);</a:t>
            </a:r>
          </a:p>
          <a:p>
            <a:pPr marL="1169988" lvl="2" indent="-285750">
              <a:buFontTx/>
              <a:buChar char="-"/>
            </a:pPr>
            <a:r>
              <a:rPr lang="nl-NL" dirty="0"/>
              <a:t>Bij herinneringen aan dagen van behandeling/diagnose;</a:t>
            </a:r>
          </a:p>
          <a:p>
            <a:pPr marL="1169988" lvl="2" indent="-285750">
              <a:buFontTx/>
              <a:buChar char="-"/>
            </a:pPr>
            <a:r>
              <a:rPr lang="nl-NL" dirty="0"/>
              <a:t>Bij berichten in de verschillende media;</a:t>
            </a:r>
          </a:p>
          <a:p>
            <a:pPr marL="1169988" lvl="2" indent="-285750">
              <a:buFontTx/>
              <a:buChar char="-"/>
            </a:pPr>
            <a:r>
              <a:rPr lang="nl-NL" dirty="0"/>
              <a:t>Bij het inslapen of juist bij het ontwaken;</a:t>
            </a:r>
          </a:p>
          <a:p>
            <a:pPr marL="1169988" lvl="2" indent="-285750">
              <a:buFontTx/>
              <a:buChar char="-"/>
            </a:pPr>
            <a:r>
              <a:rPr lang="nl-NL" dirty="0"/>
              <a:t>Bij………</a:t>
            </a:r>
          </a:p>
        </p:txBody>
      </p:sp>
    </p:spTree>
    <p:extLst>
      <p:ext uri="{BB962C8B-B14F-4D97-AF65-F5344CB8AC3E}">
        <p14:creationId xmlns:p14="http://schemas.microsoft.com/office/powerpoint/2010/main" val="33001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a:t>
            </a:r>
            <a:r>
              <a:rPr lang="nl-NL" sz="2800" dirty="0"/>
              <a:t>.O.</a:t>
            </a:r>
            <a:r>
              <a:rPr lang="nl-NL" sz="1200" dirty="0"/>
              <a:t>P.P.A.:</a:t>
            </a:r>
            <a:r>
              <a:rPr lang="nl-NL" sz="2800" b="1" dirty="0"/>
              <a:t> Onderzoeken</a:t>
            </a:r>
            <a:endParaRPr lang="nl-NL" sz="2800" dirty="0"/>
          </a:p>
        </p:txBody>
      </p:sp>
      <p:sp>
        <p:nvSpPr>
          <p:cNvPr id="3" name="Content Placeholder 2"/>
          <p:cNvSpPr>
            <a:spLocks noGrp="1"/>
          </p:cNvSpPr>
          <p:nvPr>
            <p:ph idx="1"/>
          </p:nvPr>
        </p:nvSpPr>
        <p:spPr>
          <a:xfrm>
            <a:off x="611188" y="2420939"/>
            <a:ext cx="7313612" cy="3600350"/>
          </a:xfrm>
        </p:spPr>
        <p:txBody>
          <a:bodyPr/>
          <a:lstStyle/>
          <a:p>
            <a:r>
              <a:rPr lang="nl-NL" dirty="0"/>
              <a:t>Samenvatting:</a:t>
            </a:r>
          </a:p>
          <a:p>
            <a:endParaRPr lang="nl-NL" dirty="0"/>
          </a:p>
          <a:p>
            <a:pPr marL="285750" indent="-285750">
              <a:buFontTx/>
              <a:buChar char="-"/>
            </a:pPr>
            <a:r>
              <a:rPr lang="nl-NL" dirty="0"/>
              <a:t>Angst heeft te maken met niet weten waar je aan toe bent;</a:t>
            </a:r>
          </a:p>
          <a:p>
            <a:pPr marL="285750" indent="-285750">
              <a:buFontTx/>
              <a:buChar char="-"/>
            </a:pPr>
            <a:endParaRPr lang="nl-NL" dirty="0"/>
          </a:p>
          <a:p>
            <a:pPr marL="285750" indent="-285750">
              <a:buFontTx/>
              <a:buChar char="-"/>
            </a:pPr>
            <a:r>
              <a:rPr lang="nl-NL" dirty="0"/>
              <a:t>Onderzoek waar jouw angst over gaat;</a:t>
            </a:r>
          </a:p>
          <a:p>
            <a:pPr marL="285750" indent="-285750">
              <a:buFontTx/>
              <a:buChar char="-"/>
            </a:pPr>
            <a:endParaRPr lang="nl-NL" dirty="0"/>
          </a:p>
          <a:p>
            <a:pPr marL="285750" indent="-285750">
              <a:buFontTx/>
              <a:buChar char="-"/>
            </a:pPr>
            <a:r>
              <a:rPr lang="nl-NL" dirty="0"/>
              <a:t>Onderzoek wanneer jouw angst optreedt.</a:t>
            </a:r>
          </a:p>
          <a:p>
            <a:endParaRPr lang="nl-NL" dirty="0"/>
          </a:p>
        </p:txBody>
      </p:sp>
    </p:spTree>
    <p:extLst>
      <p:ext uri="{BB962C8B-B14F-4D97-AF65-F5344CB8AC3E}">
        <p14:creationId xmlns:p14="http://schemas.microsoft.com/office/powerpoint/2010/main" val="344406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a:t>
            </a:r>
            <a:r>
              <a:rPr lang="nl-NL" sz="2800" dirty="0"/>
              <a:t>P</a:t>
            </a:r>
            <a:r>
              <a:rPr lang="nl-NL" sz="1200" dirty="0"/>
              <a:t>.P.A.:</a:t>
            </a:r>
            <a:r>
              <a:rPr lang="nl-NL" sz="2800" b="1" dirty="0"/>
              <a:t> Praten</a:t>
            </a:r>
            <a:endParaRPr lang="nl-NL" sz="2800" dirty="0"/>
          </a:p>
        </p:txBody>
      </p:sp>
      <p:sp>
        <p:nvSpPr>
          <p:cNvPr id="3" name="Content Placeholder 2"/>
          <p:cNvSpPr>
            <a:spLocks noGrp="1"/>
          </p:cNvSpPr>
          <p:nvPr>
            <p:ph idx="1"/>
          </p:nvPr>
        </p:nvSpPr>
        <p:spPr>
          <a:xfrm>
            <a:off x="611188" y="2060850"/>
            <a:ext cx="7313612" cy="4320478"/>
          </a:xfrm>
        </p:spPr>
        <p:txBody>
          <a:bodyPr/>
          <a:lstStyle/>
          <a:p>
            <a:pPr lvl="2" indent="0" algn="ctr">
              <a:buNone/>
            </a:pPr>
            <a:r>
              <a:rPr lang="nl-NL" sz="1400" dirty="0"/>
              <a:t>Luister naar mijn verhaal</a:t>
            </a:r>
          </a:p>
          <a:p>
            <a:pPr lvl="2" indent="0" algn="ctr">
              <a:buNone/>
            </a:pPr>
            <a:r>
              <a:rPr lang="nl-NL" sz="1400" dirty="0"/>
              <a:t>Want als je luistert</a:t>
            </a:r>
          </a:p>
          <a:p>
            <a:pPr lvl="2" indent="0" algn="ctr">
              <a:buNone/>
            </a:pPr>
            <a:r>
              <a:rPr lang="nl-NL" sz="1400" dirty="0"/>
              <a:t>Maak je woorden in mij wakker</a:t>
            </a:r>
          </a:p>
          <a:p>
            <a:pPr lvl="2" indent="0" algn="ctr">
              <a:buNone/>
            </a:pPr>
            <a:r>
              <a:rPr lang="nl-NL" sz="1400" dirty="0"/>
              <a:t>Waarmee ik kan vertellen</a:t>
            </a:r>
          </a:p>
          <a:p>
            <a:pPr lvl="2" indent="0" algn="ctr">
              <a:buNone/>
            </a:pPr>
            <a:r>
              <a:rPr lang="nl-NL" sz="1400" dirty="0"/>
              <a:t>Nu weet ik nog niet wat</a:t>
            </a:r>
          </a:p>
          <a:p>
            <a:pPr lvl="2" indent="0" algn="ctr">
              <a:buNone/>
            </a:pPr>
            <a:endParaRPr lang="nl-NL" sz="1400" dirty="0"/>
          </a:p>
          <a:p>
            <a:pPr lvl="2" indent="0" algn="ctr">
              <a:buNone/>
            </a:pPr>
            <a:r>
              <a:rPr lang="nl-NL" sz="1400" dirty="0"/>
              <a:t>Pas als het verhaal verteld is</a:t>
            </a:r>
          </a:p>
          <a:p>
            <a:pPr lvl="2" indent="0" algn="ctr">
              <a:buNone/>
            </a:pPr>
            <a:r>
              <a:rPr lang="nl-NL" sz="1400" dirty="0"/>
              <a:t>Krijg ik vorm en samenhang</a:t>
            </a:r>
          </a:p>
          <a:p>
            <a:pPr lvl="2" indent="0" algn="ctr">
              <a:buNone/>
            </a:pPr>
            <a:r>
              <a:rPr lang="nl-NL" sz="1400" dirty="0"/>
              <a:t>Samen ben ik iemand</a:t>
            </a:r>
          </a:p>
          <a:p>
            <a:pPr lvl="2" indent="0" algn="ctr">
              <a:buNone/>
            </a:pPr>
            <a:r>
              <a:rPr lang="nl-NL" sz="1400" dirty="0"/>
              <a:t>Door jou en mij herkend</a:t>
            </a:r>
          </a:p>
          <a:p>
            <a:pPr lvl="2" indent="0" algn="ctr">
              <a:buNone/>
            </a:pPr>
            <a:endParaRPr lang="nl-NL" sz="1400" dirty="0"/>
          </a:p>
          <a:p>
            <a:pPr lvl="2" indent="0" algn="ctr">
              <a:buNone/>
            </a:pPr>
            <a:r>
              <a:rPr lang="nl-NL" sz="1400" dirty="0"/>
              <a:t>Als het verteld is</a:t>
            </a:r>
          </a:p>
          <a:p>
            <a:pPr lvl="2" indent="0" algn="ctr">
              <a:buNone/>
            </a:pPr>
            <a:r>
              <a:rPr lang="nl-NL" sz="1400" dirty="0"/>
              <a:t>Durf ik mijzelf weer te worden</a:t>
            </a:r>
          </a:p>
          <a:p>
            <a:pPr lvl="2" indent="0" algn="ctr">
              <a:buNone/>
            </a:pPr>
            <a:r>
              <a:rPr lang="nl-NL" sz="1400" dirty="0"/>
              <a:t>Dan is mijn huis weer ingericht</a:t>
            </a:r>
          </a:p>
          <a:p>
            <a:pPr lvl="2" indent="0" algn="ctr">
              <a:buNone/>
            </a:pPr>
            <a:r>
              <a:rPr lang="nl-NL" sz="1400" dirty="0"/>
              <a:t>De spullen op z’n plaats</a:t>
            </a:r>
          </a:p>
          <a:p>
            <a:pPr lvl="2" indent="0">
              <a:buNone/>
            </a:pPr>
            <a:r>
              <a:rPr lang="nl-NL" sz="1200" dirty="0"/>
              <a:t>						</a:t>
            </a:r>
            <a:r>
              <a:rPr lang="nl-NL" sz="1050" dirty="0"/>
              <a:t>Marina </a:t>
            </a:r>
            <a:r>
              <a:rPr lang="nl-NL" sz="1050" dirty="0" err="1"/>
              <a:t>Sangiorgi</a:t>
            </a:r>
            <a:r>
              <a:rPr lang="nl-NL" sz="1050" dirty="0"/>
              <a:t>, 1992</a:t>
            </a:r>
            <a:endParaRPr lang="nl-NL" sz="1200" dirty="0"/>
          </a:p>
        </p:txBody>
      </p:sp>
    </p:spTree>
    <p:extLst>
      <p:ext uri="{BB962C8B-B14F-4D97-AF65-F5344CB8AC3E}">
        <p14:creationId xmlns:p14="http://schemas.microsoft.com/office/powerpoint/2010/main" val="18102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fade">
                                      <p:cBhvr>
                                        <p:cTn id="78" dur="1000"/>
                                        <p:tgtEl>
                                          <p:spTgt spid="3">
                                            <p:txEl>
                                              <p:pRg st="15" end="15"/>
                                            </p:txEl>
                                          </p:spTgt>
                                        </p:tgtEl>
                                      </p:cBhvr>
                                    </p:animEffect>
                                    <p:anim calcmode="lin" valueType="num">
                                      <p:cBhvr>
                                        <p:cTn id="7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a:t>
            </a:r>
            <a:r>
              <a:rPr lang="nl-NL" sz="2800" dirty="0"/>
              <a:t>P</a:t>
            </a:r>
            <a:r>
              <a:rPr lang="nl-NL" sz="1200" dirty="0"/>
              <a:t>.P.A.:</a:t>
            </a:r>
            <a:r>
              <a:rPr lang="nl-NL" sz="2800" b="1" dirty="0"/>
              <a:t> Praten</a:t>
            </a:r>
            <a:endParaRPr lang="nl-NL" sz="1200" dirty="0"/>
          </a:p>
        </p:txBody>
      </p:sp>
      <p:sp>
        <p:nvSpPr>
          <p:cNvPr id="3" name="Content Placeholder 2"/>
          <p:cNvSpPr>
            <a:spLocks noGrp="1"/>
          </p:cNvSpPr>
          <p:nvPr>
            <p:ph idx="1"/>
          </p:nvPr>
        </p:nvSpPr>
        <p:spPr>
          <a:xfrm>
            <a:off x="611188" y="2132856"/>
            <a:ext cx="7313612" cy="3888433"/>
          </a:xfrm>
        </p:spPr>
        <p:txBody>
          <a:bodyPr/>
          <a:lstStyle/>
          <a:p>
            <a:r>
              <a:rPr lang="nl-NL" dirty="0"/>
              <a:t>Met wie kun of durf je te praten over jezelf en je moeilijkheden?</a:t>
            </a:r>
          </a:p>
          <a:p>
            <a:endParaRPr lang="nl-NL" dirty="0"/>
          </a:p>
          <a:p>
            <a:r>
              <a:rPr lang="nl-NL" dirty="0"/>
              <a:t>Partner, vriend(in), familielid;</a:t>
            </a:r>
          </a:p>
          <a:p>
            <a:endParaRPr lang="nl-NL" dirty="0"/>
          </a:p>
          <a:p>
            <a:r>
              <a:rPr lang="nl-NL" dirty="0"/>
              <a:t>Arts, verpleegkundige, medisch maatschappelijk werker, psycholoog;</a:t>
            </a:r>
          </a:p>
          <a:p>
            <a:endParaRPr lang="nl-NL" dirty="0"/>
          </a:p>
          <a:p>
            <a:r>
              <a:rPr lang="nl-NL" dirty="0"/>
              <a:t>Lotgenoten (individueel of in groepsverband);</a:t>
            </a:r>
          </a:p>
          <a:p>
            <a:endParaRPr lang="nl-NL" dirty="0"/>
          </a:p>
          <a:p>
            <a:r>
              <a:rPr lang="nl-NL" dirty="0"/>
              <a:t>Met wie eventueel nog meer?</a:t>
            </a:r>
          </a:p>
          <a:p>
            <a:endParaRPr lang="nl-NL" dirty="0"/>
          </a:p>
          <a:p>
            <a:endParaRPr lang="nl-NL" dirty="0"/>
          </a:p>
        </p:txBody>
      </p:sp>
    </p:spTree>
    <p:extLst>
      <p:ext uri="{BB962C8B-B14F-4D97-AF65-F5344CB8AC3E}">
        <p14:creationId xmlns:p14="http://schemas.microsoft.com/office/powerpoint/2010/main" val="36137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a:t>
            </a:r>
            <a:r>
              <a:rPr lang="nl-NL" sz="2800" dirty="0"/>
              <a:t>P</a:t>
            </a:r>
            <a:r>
              <a:rPr lang="nl-NL" sz="1200" dirty="0"/>
              <a:t>.P.A.:</a:t>
            </a:r>
            <a:r>
              <a:rPr lang="nl-NL" sz="2800" b="1" dirty="0"/>
              <a:t> Praten</a:t>
            </a:r>
            <a:endParaRPr lang="nl-NL" sz="1200" dirty="0"/>
          </a:p>
        </p:txBody>
      </p:sp>
      <p:sp>
        <p:nvSpPr>
          <p:cNvPr id="3" name="Content Placeholder 2"/>
          <p:cNvSpPr>
            <a:spLocks noGrp="1"/>
          </p:cNvSpPr>
          <p:nvPr>
            <p:ph idx="1"/>
          </p:nvPr>
        </p:nvSpPr>
        <p:spPr>
          <a:xfrm>
            <a:off x="611188" y="2132856"/>
            <a:ext cx="7313612" cy="3888433"/>
          </a:xfrm>
        </p:spPr>
        <p:txBody>
          <a:bodyPr/>
          <a:lstStyle/>
          <a:p>
            <a:r>
              <a:rPr lang="nl-NL" dirty="0"/>
              <a:t>Samenvatting:</a:t>
            </a:r>
          </a:p>
          <a:p>
            <a:endParaRPr lang="nl-NL" dirty="0"/>
          </a:p>
          <a:p>
            <a:pPr marL="285750" indent="-285750">
              <a:buFontTx/>
              <a:buChar char="-"/>
            </a:pPr>
            <a:r>
              <a:rPr lang="nl-NL" dirty="0"/>
              <a:t>Praten is een klankbord hebben;</a:t>
            </a:r>
          </a:p>
          <a:p>
            <a:pPr marL="285750" indent="-285750">
              <a:buFontTx/>
              <a:buChar char="-"/>
            </a:pPr>
            <a:r>
              <a:rPr lang="nl-NL" dirty="0"/>
              <a:t>Praten helpt te structureren, overzicht te krijgen;</a:t>
            </a:r>
          </a:p>
          <a:p>
            <a:pPr marL="285750" indent="-285750">
              <a:buFontTx/>
              <a:buChar char="-"/>
            </a:pPr>
            <a:r>
              <a:rPr lang="nl-NL" dirty="0"/>
              <a:t>Praten lucht even op;</a:t>
            </a:r>
          </a:p>
          <a:p>
            <a:pPr marL="285750" indent="-285750">
              <a:buFontTx/>
              <a:buChar char="-"/>
            </a:pPr>
            <a:r>
              <a:rPr lang="nl-NL" dirty="0"/>
              <a:t>Praten maakt “samen” en minder alleen;</a:t>
            </a:r>
          </a:p>
          <a:p>
            <a:pPr marL="285750" indent="-285750">
              <a:buFontTx/>
              <a:buChar char="-"/>
            </a:pPr>
            <a:r>
              <a:rPr lang="nl-NL" dirty="0"/>
              <a:t>Met praten </a:t>
            </a:r>
            <a:r>
              <a:rPr lang="nl-NL" dirty="0" smtClean="0"/>
              <a:t>help </a:t>
            </a:r>
            <a:r>
              <a:rPr lang="nl-NL" dirty="0"/>
              <a:t>je de ander om jou te helpen. </a:t>
            </a:r>
          </a:p>
          <a:p>
            <a:pPr marL="285750" indent="-285750">
              <a:buFontTx/>
              <a:buChar char="-"/>
            </a:pPr>
            <a:r>
              <a:rPr lang="nl-NL" dirty="0"/>
              <a:t>Praten is ook stil zijn en luisteren.</a:t>
            </a:r>
          </a:p>
          <a:p>
            <a:pPr marL="285750" indent="-285750">
              <a:buFontTx/>
              <a:buChar char="-"/>
            </a:pPr>
            <a:endParaRPr lang="nl-NL" dirty="0"/>
          </a:p>
          <a:p>
            <a:pPr marL="285750" indent="-285750">
              <a:buFontTx/>
              <a:buChar char="-"/>
            </a:pPr>
            <a:endParaRPr lang="nl-NL" dirty="0"/>
          </a:p>
          <a:p>
            <a:endParaRPr lang="nl-NL" dirty="0"/>
          </a:p>
        </p:txBody>
      </p:sp>
    </p:spTree>
    <p:extLst>
      <p:ext uri="{BB962C8B-B14F-4D97-AF65-F5344CB8AC3E}">
        <p14:creationId xmlns:p14="http://schemas.microsoft.com/office/powerpoint/2010/main" val="107670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a:t>
            </a:r>
            <a:r>
              <a:rPr lang="nl-NL" sz="2800" dirty="0"/>
              <a:t>P</a:t>
            </a:r>
            <a:r>
              <a:rPr lang="nl-NL" sz="1200" dirty="0"/>
              <a:t>.A.:</a:t>
            </a:r>
            <a:r>
              <a:rPr lang="nl-NL" sz="2800" b="1" dirty="0"/>
              <a:t> Proberen</a:t>
            </a:r>
            <a:endParaRPr lang="nl-NL" sz="1200" dirty="0"/>
          </a:p>
        </p:txBody>
      </p:sp>
      <p:sp>
        <p:nvSpPr>
          <p:cNvPr id="3" name="Content Placeholder 2"/>
          <p:cNvSpPr>
            <a:spLocks noGrp="1"/>
          </p:cNvSpPr>
          <p:nvPr>
            <p:ph idx="1"/>
          </p:nvPr>
        </p:nvSpPr>
        <p:spPr>
          <a:xfrm>
            <a:off x="611188" y="2132856"/>
            <a:ext cx="7313612" cy="3888433"/>
          </a:xfrm>
        </p:spPr>
        <p:txBody>
          <a:bodyPr/>
          <a:lstStyle/>
          <a:p>
            <a:r>
              <a:rPr lang="nl-NL" dirty="0"/>
              <a:t>Na de vorige stappen gemaakt te hebben, wat kun je gaan </a:t>
            </a:r>
            <a:r>
              <a:rPr lang="nl-NL" b="1" u="sng" dirty="0"/>
              <a:t>proberen</a:t>
            </a:r>
            <a:r>
              <a:rPr lang="nl-NL" dirty="0"/>
              <a:t> in de omgang met angst?</a:t>
            </a:r>
          </a:p>
          <a:p>
            <a:endParaRPr lang="nl-NL" dirty="0"/>
          </a:p>
          <a:p>
            <a:endParaRPr lang="nl-NL" dirty="0"/>
          </a:p>
          <a:p>
            <a:r>
              <a:rPr lang="nl-NL" dirty="0"/>
              <a:t>De moed hebben de </a:t>
            </a:r>
            <a:r>
              <a:rPr lang="nl-NL" b="1" dirty="0"/>
              <a:t>angst aan te gaan.</a:t>
            </a:r>
          </a:p>
          <a:p>
            <a:r>
              <a:rPr lang="nl-NL" dirty="0"/>
              <a:t>Een </a:t>
            </a:r>
            <a:r>
              <a:rPr lang="nl-NL" b="1" dirty="0"/>
              <a:t>beetje uit de weg gaan mag</a:t>
            </a:r>
            <a:r>
              <a:rPr lang="nl-NL" dirty="0"/>
              <a:t>,</a:t>
            </a:r>
          </a:p>
          <a:p>
            <a:r>
              <a:rPr lang="nl-NL" b="1" dirty="0"/>
              <a:t>teveel</a:t>
            </a:r>
            <a:r>
              <a:rPr lang="nl-NL" dirty="0"/>
              <a:t> </a:t>
            </a:r>
            <a:r>
              <a:rPr lang="nl-NL" b="1" dirty="0"/>
              <a:t>maakt erger</a:t>
            </a:r>
            <a:r>
              <a:rPr lang="nl-NL" dirty="0"/>
              <a:t>.</a:t>
            </a:r>
          </a:p>
          <a:p>
            <a:pPr algn="ctr"/>
            <a:endParaRPr lang="nl-NL" dirty="0"/>
          </a:p>
          <a:p>
            <a:endParaRPr lang="nl-NL" dirty="0"/>
          </a:p>
        </p:txBody>
      </p:sp>
      <p:pic>
        <p:nvPicPr>
          <p:cNvPr id="5" name="Afbeelding 4">
            <a:extLst>
              <a:ext uri="{FF2B5EF4-FFF2-40B4-BE49-F238E27FC236}">
                <a16:creationId xmlns:a16="http://schemas.microsoft.com/office/drawing/2014/main" xmlns="" id="{2729F2C1-31D7-410C-9B62-E85ED65C0F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580112" y="2780928"/>
            <a:ext cx="2336818" cy="3240361"/>
          </a:xfrm>
          <a:prstGeom prst="rect">
            <a:avLst/>
          </a:prstGeom>
        </p:spPr>
      </p:pic>
    </p:spTree>
    <p:extLst>
      <p:ext uri="{BB962C8B-B14F-4D97-AF65-F5344CB8AC3E}">
        <p14:creationId xmlns:p14="http://schemas.microsoft.com/office/powerpoint/2010/main" val="30547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a:t>
            </a:r>
            <a:r>
              <a:rPr lang="nl-NL" sz="2800" dirty="0"/>
              <a:t>P</a:t>
            </a:r>
            <a:r>
              <a:rPr lang="nl-NL" sz="1200" dirty="0"/>
              <a:t>.A.:</a:t>
            </a:r>
            <a:r>
              <a:rPr lang="nl-NL" sz="2800" b="1" dirty="0"/>
              <a:t> Proberen</a:t>
            </a:r>
            <a:endParaRPr lang="nl-NL" sz="1200" dirty="0"/>
          </a:p>
        </p:txBody>
      </p:sp>
      <p:sp>
        <p:nvSpPr>
          <p:cNvPr id="3" name="Content Placeholder 2"/>
          <p:cNvSpPr>
            <a:spLocks noGrp="1"/>
          </p:cNvSpPr>
          <p:nvPr>
            <p:ph idx="1"/>
          </p:nvPr>
        </p:nvSpPr>
        <p:spPr>
          <a:xfrm>
            <a:off x="611188" y="2132856"/>
            <a:ext cx="7313612" cy="3888433"/>
          </a:xfrm>
        </p:spPr>
        <p:txBody>
          <a:bodyPr/>
          <a:lstStyle/>
          <a:p>
            <a:pPr marL="285750" indent="-285750">
              <a:buFontTx/>
              <a:buChar char="-"/>
            </a:pPr>
            <a:r>
              <a:rPr lang="nl-NL" dirty="0"/>
              <a:t>Pak iets van je angst wat je hanteerbaar kunt maken;</a:t>
            </a:r>
          </a:p>
          <a:p>
            <a:pPr marL="285750" indent="-285750">
              <a:buFontTx/>
              <a:buChar char="-"/>
            </a:pPr>
            <a:r>
              <a:rPr lang="nl-NL" dirty="0"/>
              <a:t>Informeer je goed en toets in welke mate je angstgedachten kloppen;</a:t>
            </a:r>
          </a:p>
          <a:p>
            <a:pPr marL="285750" indent="-285750">
              <a:buFontTx/>
              <a:buChar char="-"/>
            </a:pPr>
            <a:r>
              <a:rPr lang="nl-NL" dirty="0"/>
              <a:t>Vraag iemand je te helpen;</a:t>
            </a:r>
          </a:p>
          <a:p>
            <a:pPr marL="285750" indent="-285750">
              <a:buFontTx/>
              <a:buChar char="-"/>
            </a:pPr>
            <a:r>
              <a:rPr lang="nl-NL" dirty="0"/>
              <a:t>Doe iets leuks, zoek afleiding;</a:t>
            </a:r>
          </a:p>
          <a:p>
            <a:pPr marL="285750" indent="-285750">
              <a:buFontTx/>
              <a:buChar char="-"/>
            </a:pPr>
            <a:r>
              <a:rPr lang="nl-NL" dirty="0"/>
              <a:t>Maak overdag tijd om te piekeren (bijv. een kwartier/dag);</a:t>
            </a:r>
          </a:p>
          <a:p>
            <a:pPr marL="285750" indent="-285750">
              <a:buFontTx/>
              <a:buChar char="-"/>
            </a:pPr>
            <a:r>
              <a:rPr lang="nl-NL" dirty="0"/>
              <a:t>Praat met iemand over je angst;</a:t>
            </a:r>
          </a:p>
          <a:p>
            <a:pPr marL="285750" indent="-285750">
              <a:buFontTx/>
              <a:buChar char="-"/>
            </a:pPr>
            <a:r>
              <a:rPr lang="nl-NL" dirty="0"/>
              <a:t>Incidenteel medicatiegebruik tegen angst;</a:t>
            </a:r>
          </a:p>
          <a:p>
            <a:pPr marL="285750" indent="-285750">
              <a:buFontTx/>
              <a:buChar char="-"/>
            </a:pPr>
            <a:r>
              <a:rPr lang="nl-NL" dirty="0"/>
              <a:t>Zoek zelfhulp online (borstkanker.nl/nl/keuzehulp/nazorg);</a:t>
            </a:r>
          </a:p>
          <a:p>
            <a:pPr marL="285750" indent="-285750">
              <a:buFontTx/>
              <a:buChar char="-"/>
            </a:pPr>
            <a:r>
              <a:rPr lang="nl-NL" dirty="0"/>
              <a:t>Zoek professionele hulp.  </a:t>
            </a:r>
          </a:p>
          <a:p>
            <a:pPr marL="285750" indent="-285750">
              <a:buFontTx/>
              <a:buChar char="-"/>
            </a:pPr>
            <a:endParaRPr lang="nl-NL" dirty="0"/>
          </a:p>
          <a:p>
            <a:pPr marL="285750" indent="-285750">
              <a:buFontTx/>
              <a:buChar char="-"/>
            </a:pPr>
            <a:endParaRPr lang="nl-NL" dirty="0"/>
          </a:p>
          <a:p>
            <a:endParaRPr lang="nl-NL" dirty="0"/>
          </a:p>
        </p:txBody>
      </p:sp>
    </p:spTree>
    <p:extLst>
      <p:ext uri="{BB962C8B-B14F-4D97-AF65-F5344CB8AC3E}">
        <p14:creationId xmlns:p14="http://schemas.microsoft.com/office/powerpoint/2010/main" val="182800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a:t>
            </a:r>
            <a:r>
              <a:rPr lang="nl-NL" sz="2800" dirty="0"/>
              <a:t>P</a:t>
            </a:r>
            <a:r>
              <a:rPr lang="nl-NL" sz="1200" dirty="0"/>
              <a:t>.A.:</a:t>
            </a:r>
            <a:r>
              <a:rPr lang="nl-NL" sz="2800" b="1" dirty="0"/>
              <a:t> Proberen</a:t>
            </a:r>
            <a:endParaRPr lang="nl-NL" sz="1200" dirty="0"/>
          </a:p>
        </p:txBody>
      </p:sp>
      <p:sp>
        <p:nvSpPr>
          <p:cNvPr id="3" name="Content Placeholder 2"/>
          <p:cNvSpPr>
            <a:spLocks noGrp="1"/>
          </p:cNvSpPr>
          <p:nvPr>
            <p:ph idx="1"/>
          </p:nvPr>
        </p:nvSpPr>
        <p:spPr>
          <a:xfrm>
            <a:off x="611188" y="2132856"/>
            <a:ext cx="7313612" cy="3888433"/>
          </a:xfrm>
        </p:spPr>
        <p:txBody>
          <a:bodyPr/>
          <a:lstStyle/>
          <a:p>
            <a:r>
              <a:rPr lang="nl-NL" dirty="0"/>
              <a:t>  Samenvatting:</a:t>
            </a:r>
          </a:p>
          <a:p>
            <a:endParaRPr lang="nl-NL" dirty="0"/>
          </a:p>
          <a:p>
            <a:pPr marL="285750" indent="-285750">
              <a:buFontTx/>
              <a:buChar char="-"/>
            </a:pPr>
            <a:r>
              <a:rPr lang="nl-NL" dirty="0"/>
              <a:t>Ga angst niet (teveel) uit de weg;</a:t>
            </a:r>
          </a:p>
          <a:p>
            <a:pPr marL="285750" indent="-285750">
              <a:buFontTx/>
              <a:buChar char="-"/>
            </a:pPr>
            <a:endParaRPr lang="nl-NL" dirty="0"/>
          </a:p>
          <a:p>
            <a:pPr marL="285750" indent="-285750">
              <a:buFontTx/>
              <a:buChar char="-"/>
            </a:pPr>
            <a:r>
              <a:rPr lang="nl-NL" dirty="0"/>
              <a:t>Je kunt er iets mee;</a:t>
            </a:r>
          </a:p>
          <a:p>
            <a:pPr marL="285750" indent="-285750">
              <a:buFontTx/>
              <a:buChar char="-"/>
            </a:pPr>
            <a:endParaRPr lang="nl-NL" dirty="0"/>
          </a:p>
          <a:p>
            <a:pPr marL="285750" indent="-285750">
              <a:buFontTx/>
              <a:buChar char="-"/>
            </a:pPr>
            <a:r>
              <a:rPr lang="nl-NL" dirty="0"/>
              <a:t>Hulp vragen daarbij mag!</a:t>
            </a:r>
          </a:p>
          <a:p>
            <a:pPr marL="285750" indent="-285750">
              <a:buFontTx/>
              <a:buChar char="-"/>
            </a:pPr>
            <a:endParaRPr lang="nl-NL" dirty="0"/>
          </a:p>
          <a:p>
            <a:pPr marL="285750" indent="-285750">
              <a:buFontTx/>
              <a:buChar char="-"/>
            </a:pPr>
            <a:endParaRPr lang="nl-NL" dirty="0"/>
          </a:p>
          <a:p>
            <a:endParaRPr lang="nl-NL" dirty="0"/>
          </a:p>
        </p:txBody>
      </p:sp>
    </p:spTree>
    <p:extLst>
      <p:ext uri="{BB962C8B-B14F-4D97-AF65-F5344CB8AC3E}">
        <p14:creationId xmlns:p14="http://schemas.microsoft.com/office/powerpoint/2010/main" val="3550714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H.O.P.P.</a:t>
            </a:r>
            <a:r>
              <a:rPr lang="nl-NL" sz="2800" dirty="0"/>
              <a:t>A</a:t>
            </a:r>
            <a:r>
              <a:rPr lang="nl-NL" sz="1200" dirty="0"/>
              <a:t>.:</a:t>
            </a:r>
            <a:r>
              <a:rPr lang="nl-NL" sz="2800" b="1" dirty="0"/>
              <a:t> Accepteren</a:t>
            </a:r>
            <a:endParaRPr lang="nl-NL" sz="1200" dirty="0"/>
          </a:p>
        </p:txBody>
      </p:sp>
      <p:sp>
        <p:nvSpPr>
          <p:cNvPr id="3" name="Content Placeholder 2"/>
          <p:cNvSpPr>
            <a:spLocks noGrp="1"/>
          </p:cNvSpPr>
          <p:nvPr>
            <p:ph idx="1"/>
          </p:nvPr>
        </p:nvSpPr>
        <p:spPr>
          <a:xfrm>
            <a:off x="611188" y="2132856"/>
            <a:ext cx="7313612" cy="3888433"/>
          </a:xfrm>
        </p:spPr>
        <p:txBody>
          <a:bodyPr/>
          <a:lstStyle/>
          <a:p>
            <a:r>
              <a:rPr lang="nl-NL" dirty="0"/>
              <a:t> </a:t>
            </a:r>
          </a:p>
          <a:p>
            <a:r>
              <a:rPr lang="nl-NL" dirty="0"/>
              <a:t>Accepteren is </a:t>
            </a:r>
            <a:r>
              <a:rPr lang="nl-NL" b="1" u="sng" dirty="0"/>
              <a:t>NIET </a:t>
            </a:r>
            <a:r>
              <a:rPr lang="nl-NL" dirty="0"/>
              <a:t>hetzelfde als:</a:t>
            </a:r>
          </a:p>
          <a:p>
            <a:endParaRPr lang="nl-NL" dirty="0"/>
          </a:p>
          <a:p>
            <a:pPr marL="1169988" lvl="2" indent="-285750">
              <a:buFont typeface="Arial" panose="020B0604020202020204" pitchFamily="34" charset="0"/>
              <a:buChar char="•"/>
            </a:pPr>
            <a:r>
              <a:rPr lang="nl-NL" dirty="0"/>
              <a:t>het prima vinden;</a:t>
            </a:r>
          </a:p>
          <a:p>
            <a:pPr marL="1169988" lvl="2" indent="-285750">
              <a:buFont typeface="Arial" panose="020B0604020202020204" pitchFamily="34" charset="0"/>
              <a:buChar char="•"/>
            </a:pPr>
            <a:endParaRPr lang="nl-NL" dirty="0"/>
          </a:p>
          <a:p>
            <a:pPr marL="1169988" lvl="2" indent="-285750">
              <a:buFont typeface="Arial" panose="020B0604020202020204" pitchFamily="34" charset="0"/>
              <a:buChar char="•"/>
            </a:pPr>
            <a:r>
              <a:rPr lang="nl-NL" dirty="0"/>
              <a:t>helemaal niet bang zijn;</a:t>
            </a:r>
          </a:p>
          <a:p>
            <a:pPr marL="1169988" lvl="2" indent="-285750">
              <a:buFont typeface="Arial" panose="020B0604020202020204" pitchFamily="34" charset="0"/>
              <a:buChar char="•"/>
            </a:pPr>
            <a:endParaRPr lang="nl-NL" dirty="0"/>
          </a:p>
          <a:p>
            <a:pPr marL="1169988" lvl="2" indent="-285750">
              <a:buFont typeface="Arial" panose="020B0604020202020204" pitchFamily="34" charset="0"/>
              <a:buChar char="•"/>
            </a:pPr>
            <a:r>
              <a:rPr lang="nl-NL" dirty="0"/>
              <a:t>de handdoek in de ring gooien;</a:t>
            </a:r>
          </a:p>
          <a:p>
            <a:pPr marL="1169988" lvl="2" indent="-285750">
              <a:buFont typeface="Arial" panose="020B0604020202020204" pitchFamily="34" charset="0"/>
              <a:buChar char="•"/>
            </a:pPr>
            <a:endParaRPr lang="nl-NL" dirty="0"/>
          </a:p>
          <a:p>
            <a:pPr marL="1169988" lvl="2" indent="-285750">
              <a:buFont typeface="Arial" panose="020B0604020202020204" pitchFamily="34" charset="0"/>
              <a:buChar char="•"/>
            </a:pPr>
            <a:r>
              <a:rPr lang="nl-NL" dirty="0"/>
              <a:t>verloren te zijn.</a:t>
            </a:r>
          </a:p>
          <a:p>
            <a:pPr marL="285750" indent="-285750">
              <a:buFontTx/>
              <a:buChar char="-"/>
            </a:pPr>
            <a:endParaRPr lang="nl-NL" dirty="0"/>
          </a:p>
          <a:p>
            <a:endParaRPr lang="nl-NL" dirty="0"/>
          </a:p>
        </p:txBody>
      </p:sp>
    </p:spTree>
    <p:extLst>
      <p:ext uri="{BB962C8B-B14F-4D97-AF65-F5344CB8AC3E}">
        <p14:creationId xmlns:p14="http://schemas.microsoft.com/office/powerpoint/2010/main" val="425801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H.O.P.P.</a:t>
            </a:r>
            <a:r>
              <a:rPr lang="nl-NL" sz="2800" dirty="0"/>
              <a:t>A</a:t>
            </a:r>
            <a:r>
              <a:rPr lang="nl-NL" sz="1200" dirty="0"/>
              <a:t>.:</a:t>
            </a:r>
            <a:r>
              <a:rPr lang="nl-NL" sz="2800" b="1" dirty="0"/>
              <a:t> Accepteren</a:t>
            </a:r>
            <a:endParaRPr lang="nl-NL" sz="1200" dirty="0"/>
          </a:p>
        </p:txBody>
      </p:sp>
      <p:sp>
        <p:nvSpPr>
          <p:cNvPr id="3" name="Content Placeholder 2"/>
          <p:cNvSpPr>
            <a:spLocks noGrp="1"/>
          </p:cNvSpPr>
          <p:nvPr>
            <p:ph idx="1"/>
          </p:nvPr>
        </p:nvSpPr>
        <p:spPr>
          <a:xfrm>
            <a:off x="611188" y="2132856"/>
            <a:ext cx="7313612" cy="3960440"/>
          </a:xfrm>
        </p:spPr>
        <p:txBody>
          <a:bodyPr/>
          <a:lstStyle/>
          <a:p>
            <a:r>
              <a:rPr lang="nl-NL" dirty="0"/>
              <a:t>Accepteren is </a:t>
            </a:r>
            <a:r>
              <a:rPr lang="nl-NL" b="1" u="sng" dirty="0"/>
              <a:t>WEL</a:t>
            </a:r>
            <a:r>
              <a:rPr lang="nl-NL" dirty="0"/>
              <a:t>: </a:t>
            </a:r>
          </a:p>
          <a:p>
            <a:endParaRPr lang="nl-NL" dirty="0"/>
          </a:p>
          <a:p>
            <a:pPr marL="728663" lvl="1" indent="-285750">
              <a:buFont typeface="Arial" panose="020B0604020202020204" pitchFamily="34" charset="0"/>
              <a:buChar char="•"/>
            </a:pPr>
            <a:r>
              <a:rPr lang="nl-NL" dirty="0"/>
              <a:t>weten dat angst voortaan een deel van je leven is;</a:t>
            </a:r>
          </a:p>
          <a:p>
            <a:pPr marL="728663" lvl="1" indent="-285750">
              <a:buFont typeface="Arial" panose="020B0604020202020204" pitchFamily="34" charset="0"/>
              <a:buChar char="•"/>
            </a:pPr>
            <a:endParaRPr lang="nl-NL" dirty="0"/>
          </a:p>
          <a:p>
            <a:pPr marL="728663" lvl="1" indent="-285750">
              <a:buFont typeface="Arial" panose="020B0604020202020204" pitchFamily="34" charset="0"/>
              <a:buChar char="•"/>
            </a:pPr>
            <a:r>
              <a:rPr lang="nl-NL" dirty="0"/>
              <a:t>weten dat er manieren zijn om er mee om te gaan, ook al weet je nu misschien nog niet hoe;</a:t>
            </a:r>
          </a:p>
          <a:p>
            <a:pPr marL="728663" lvl="1" indent="-285750">
              <a:buFont typeface="Arial" panose="020B0604020202020204" pitchFamily="34" charset="0"/>
              <a:buChar char="•"/>
            </a:pPr>
            <a:endParaRPr lang="nl-NL" dirty="0"/>
          </a:p>
          <a:p>
            <a:pPr marL="728663" lvl="1" indent="-285750">
              <a:buFont typeface="Arial" panose="020B0604020202020204" pitchFamily="34" charset="0"/>
              <a:buChar char="•"/>
            </a:pPr>
            <a:r>
              <a:rPr lang="nl-NL" dirty="0"/>
              <a:t>weten dat het verdragen van angst op en af gaat;</a:t>
            </a:r>
          </a:p>
          <a:p>
            <a:pPr lvl="1" indent="0">
              <a:buNone/>
            </a:pPr>
            <a:endParaRPr lang="nl-NL" dirty="0"/>
          </a:p>
          <a:p>
            <a:pPr lvl="1" indent="0">
              <a:buNone/>
            </a:pPr>
            <a:r>
              <a:rPr lang="nl-NL" b="1" u="sng" dirty="0"/>
              <a:t>Maar ook:</a:t>
            </a:r>
          </a:p>
          <a:p>
            <a:pPr marL="728663" lvl="1" indent="-285750">
              <a:buFont typeface="Arial" panose="020B0604020202020204" pitchFamily="34" charset="0"/>
              <a:buChar char="•"/>
            </a:pPr>
            <a:r>
              <a:rPr lang="nl-NL" dirty="0"/>
              <a:t> weten dat angst je leven niet hoeft te overschaduwen.</a:t>
            </a:r>
          </a:p>
          <a:p>
            <a:pPr marL="728663" lvl="1"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28706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2800" b="1" dirty="0"/>
              <a:t>Angst bij borstkanker</a:t>
            </a:r>
            <a:r>
              <a:rPr lang="nl-NL" dirty="0"/>
              <a:t/>
            </a:r>
            <a:br>
              <a:rPr lang="nl-NL" dirty="0"/>
            </a:br>
            <a:endParaRPr lang="nl-NL" dirty="0"/>
          </a:p>
        </p:txBody>
      </p:sp>
      <p:sp>
        <p:nvSpPr>
          <p:cNvPr id="3" name="Tijdelijke aanduiding voor inhoud 2"/>
          <p:cNvSpPr>
            <a:spLocks noGrp="1"/>
          </p:cNvSpPr>
          <p:nvPr>
            <p:ph idx="1"/>
          </p:nvPr>
        </p:nvSpPr>
        <p:spPr>
          <a:xfrm>
            <a:off x="683568" y="2132856"/>
            <a:ext cx="7313612" cy="4103687"/>
          </a:xfrm>
        </p:spPr>
        <p:txBody>
          <a:bodyPr/>
          <a:lstStyle/>
          <a:p>
            <a:r>
              <a:rPr lang="nl-NL" sz="2800" dirty="0"/>
              <a:t>H.O.P.P.A.:</a:t>
            </a:r>
          </a:p>
          <a:p>
            <a:endParaRPr lang="nl-NL" sz="2800" dirty="0"/>
          </a:p>
          <a:p>
            <a:r>
              <a:rPr lang="nl-NL" sz="2800" dirty="0"/>
              <a:t>H.:	Herkennen</a:t>
            </a:r>
          </a:p>
          <a:p>
            <a:r>
              <a:rPr lang="nl-NL" sz="2800" dirty="0"/>
              <a:t>	O.:	Onderzoeken</a:t>
            </a:r>
          </a:p>
          <a:p>
            <a:r>
              <a:rPr lang="nl-NL" sz="2800" dirty="0"/>
              <a:t>		P.:	Praten</a:t>
            </a:r>
          </a:p>
          <a:p>
            <a:r>
              <a:rPr lang="nl-NL" sz="2800" dirty="0"/>
              <a:t>			P.:	Proberen</a:t>
            </a:r>
          </a:p>
          <a:p>
            <a:r>
              <a:rPr lang="nl-NL" sz="2800" dirty="0"/>
              <a:t>				A.:	Accepteren</a:t>
            </a:r>
            <a:r>
              <a:rPr lang="nl-NL" dirty="0"/>
              <a:t> </a:t>
            </a:r>
          </a:p>
        </p:txBody>
      </p:sp>
    </p:spTree>
    <p:extLst>
      <p:ext uri="{BB962C8B-B14F-4D97-AF65-F5344CB8AC3E}">
        <p14:creationId xmlns:p14="http://schemas.microsoft.com/office/powerpoint/2010/main" val="318225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H.O.P.P.</a:t>
            </a:r>
            <a:r>
              <a:rPr lang="nl-NL" sz="2800" dirty="0"/>
              <a:t>A</a:t>
            </a:r>
            <a:r>
              <a:rPr lang="nl-NL" sz="1200" dirty="0"/>
              <a:t>.:</a:t>
            </a:r>
            <a:r>
              <a:rPr lang="nl-NL" sz="2800" b="1" dirty="0"/>
              <a:t> Accepteren</a:t>
            </a:r>
            <a:endParaRPr lang="nl-NL" sz="1200" dirty="0"/>
          </a:p>
        </p:txBody>
      </p:sp>
      <p:sp>
        <p:nvSpPr>
          <p:cNvPr id="3" name="Content Placeholder 2"/>
          <p:cNvSpPr>
            <a:spLocks noGrp="1"/>
          </p:cNvSpPr>
          <p:nvPr>
            <p:ph idx="1"/>
          </p:nvPr>
        </p:nvSpPr>
        <p:spPr>
          <a:xfrm>
            <a:off x="611188" y="2132856"/>
            <a:ext cx="7313612" cy="3960440"/>
          </a:xfrm>
        </p:spPr>
        <p:txBody>
          <a:bodyPr/>
          <a:lstStyle/>
          <a:p>
            <a:pPr lvl="1" indent="0">
              <a:buNone/>
            </a:pPr>
            <a:endParaRPr lang="nl-NL" dirty="0"/>
          </a:p>
          <a:p>
            <a:endParaRPr lang="nl-NL" dirty="0"/>
          </a:p>
        </p:txBody>
      </p:sp>
      <p:pic>
        <p:nvPicPr>
          <p:cNvPr id="5" name="Afbeelding 4">
            <a:extLst>
              <a:ext uri="{FF2B5EF4-FFF2-40B4-BE49-F238E27FC236}">
                <a16:creationId xmlns:a16="http://schemas.microsoft.com/office/drawing/2014/main" xmlns="" id="{4E541542-917A-459B-AFB9-EEE35A57C3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619672" y="2132856"/>
            <a:ext cx="6048672" cy="4163168"/>
          </a:xfrm>
          <a:prstGeom prst="rect">
            <a:avLst/>
          </a:prstGeom>
        </p:spPr>
      </p:pic>
    </p:spTree>
    <p:extLst>
      <p:ext uri="{BB962C8B-B14F-4D97-AF65-F5344CB8AC3E}">
        <p14:creationId xmlns:p14="http://schemas.microsoft.com/office/powerpoint/2010/main" val="1196800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H.O.P.P.</a:t>
            </a:r>
            <a:r>
              <a:rPr lang="nl-NL" sz="2800" dirty="0"/>
              <a:t>A</a:t>
            </a:r>
            <a:r>
              <a:rPr lang="nl-NL" sz="1200" dirty="0"/>
              <a:t>.:</a:t>
            </a:r>
            <a:r>
              <a:rPr lang="nl-NL" sz="2800" b="1" dirty="0"/>
              <a:t> Accepteren</a:t>
            </a:r>
            <a:endParaRPr lang="nl-NL" sz="1200" dirty="0"/>
          </a:p>
        </p:txBody>
      </p:sp>
      <p:sp>
        <p:nvSpPr>
          <p:cNvPr id="3" name="Content Placeholder 2"/>
          <p:cNvSpPr>
            <a:spLocks noGrp="1"/>
          </p:cNvSpPr>
          <p:nvPr>
            <p:ph idx="1"/>
          </p:nvPr>
        </p:nvSpPr>
        <p:spPr>
          <a:xfrm>
            <a:off x="611188" y="2132856"/>
            <a:ext cx="7313612" cy="3960440"/>
          </a:xfrm>
        </p:spPr>
        <p:txBody>
          <a:bodyPr/>
          <a:lstStyle/>
          <a:p>
            <a:pPr lvl="1" indent="0" algn="ctr">
              <a:buNone/>
            </a:pPr>
            <a:endParaRPr lang="nl-NL" dirty="0"/>
          </a:p>
          <a:p>
            <a:pPr lvl="1" indent="0" algn="ctr">
              <a:buNone/>
            </a:pPr>
            <a:r>
              <a:rPr lang="nl-NL" dirty="0"/>
              <a:t>Mag ik de kracht hebben om te veranderen, </a:t>
            </a:r>
          </a:p>
          <a:p>
            <a:pPr lvl="1" indent="0" algn="ctr">
              <a:buNone/>
            </a:pPr>
            <a:r>
              <a:rPr lang="nl-NL" dirty="0"/>
              <a:t>wat ik kan veranderen;</a:t>
            </a:r>
          </a:p>
          <a:p>
            <a:pPr lvl="1" indent="0" algn="ctr">
              <a:buNone/>
            </a:pPr>
            <a:endParaRPr lang="nl-NL" dirty="0"/>
          </a:p>
          <a:p>
            <a:pPr lvl="1" indent="0" algn="ctr">
              <a:buNone/>
            </a:pPr>
            <a:r>
              <a:rPr lang="nl-NL" dirty="0"/>
              <a:t>de moed om te accepteren,</a:t>
            </a:r>
          </a:p>
          <a:p>
            <a:pPr lvl="1" indent="0" algn="ctr">
              <a:buNone/>
            </a:pPr>
            <a:r>
              <a:rPr lang="nl-NL" dirty="0"/>
              <a:t> wat ik niet kan veranderen;</a:t>
            </a:r>
          </a:p>
          <a:p>
            <a:pPr lvl="1" indent="0" algn="ctr">
              <a:buNone/>
            </a:pPr>
            <a:endParaRPr lang="nl-NL" dirty="0"/>
          </a:p>
          <a:p>
            <a:pPr lvl="1" indent="0" algn="ctr">
              <a:buNone/>
            </a:pPr>
            <a:r>
              <a:rPr lang="nl-NL" dirty="0"/>
              <a:t>en de wijsheid om onderscheid</a:t>
            </a:r>
          </a:p>
          <a:p>
            <a:pPr lvl="1" indent="0" algn="ctr">
              <a:buNone/>
            </a:pPr>
            <a:r>
              <a:rPr lang="nl-NL" dirty="0"/>
              <a:t>te kunnen maken tussen beiden.</a:t>
            </a:r>
          </a:p>
          <a:p>
            <a:pPr lvl="1" indent="0" algn="ctr">
              <a:buNone/>
            </a:pPr>
            <a:endParaRPr lang="nl-NL" dirty="0"/>
          </a:p>
          <a:p>
            <a:pPr lvl="1" indent="0" algn="ctr">
              <a:buNone/>
            </a:pPr>
            <a:endParaRPr lang="nl-NL" dirty="0"/>
          </a:p>
          <a:p>
            <a:endParaRPr lang="nl-NL" dirty="0"/>
          </a:p>
        </p:txBody>
      </p:sp>
    </p:spTree>
    <p:extLst>
      <p:ext uri="{BB962C8B-B14F-4D97-AF65-F5344CB8AC3E}">
        <p14:creationId xmlns:p14="http://schemas.microsoft.com/office/powerpoint/2010/main" val="1737397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2800" b="1" dirty="0"/>
              <a:t>Angst bij borstkanker</a:t>
            </a:r>
            <a:r>
              <a:rPr lang="nl-NL" dirty="0"/>
              <a:t/>
            </a:r>
            <a:br>
              <a:rPr lang="nl-NL" dirty="0"/>
            </a:br>
            <a:endParaRPr lang="nl-NL" dirty="0"/>
          </a:p>
        </p:txBody>
      </p:sp>
      <p:sp>
        <p:nvSpPr>
          <p:cNvPr id="3" name="Tijdelijke aanduiding voor inhoud 2"/>
          <p:cNvSpPr>
            <a:spLocks noGrp="1"/>
          </p:cNvSpPr>
          <p:nvPr>
            <p:ph idx="1"/>
          </p:nvPr>
        </p:nvSpPr>
        <p:spPr>
          <a:xfrm>
            <a:off x="683568" y="2132856"/>
            <a:ext cx="7313612" cy="4103687"/>
          </a:xfrm>
        </p:spPr>
        <p:txBody>
          <a:bodyPr/>
          <a:lstStyle/>
          <a:p>
            <a:r>
              <a:rPr lang="nl-NL" sz="2800" dirty="0"/>
              <a:t>H.O.P.P.A.:</a:t>
            </a:r>
          </a:p>
          <a:p>
            <a:endParaRPr lang="nl-NL" sz="2800" dirty="0"/>
          </a:p>
          <a:p>
            <a:r>
              <a:rPr lang="nl-NL" sz="2800" dirty="0"/>
              <a:t>H.:	Herkennen</a:t>
            </a:r>
          </a:p>
          <a:p>
            <a:r>
              <a:rPr lang="nl-NL" sz="2800" dirty="0"/>
              <a:t>	O.:	Onderzoeken</a:t>
            </a:r>
          </a:p>
          <a:p>
            <a:r>
              <a:rPr lang="nl-NL" sz="2800" dirty="0"/>
              <a:t>		P.:	Praten</a:t>
            </a:r>
          </a:p>
          <a:p>
            <a:r>
              <a:rPr lang="nl-NL" sz="2800" dirty="0"/>
              <a:t>			P.:	Proberen</a:t>
            </a:r>
          </a:p>
          <a:p>
            <a:r>
              <a:rPr lang="nl-NL" sz="2800" dirty="0"/>
              <a:t>				A.:	Accepteren</a:t>
            </a:r>
            <a:r>
              <a:rPr lang="nl-NL" dirty="0"/>
              <a:t> </a:t>
            </a:r>
          </a:p>
        </p:txBody>
      </p:sp>
    </p:spTree>
    <p:extLst>
      <p:ext uri="{BB962C8B-B14F-4D97-AF65-F5344CB8AC3E}">
        <p14:creationId xmlns:p14="http://schemas.microsoft.com/office/powerpoint/2010/main" val="39250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a:t>Bedankt voor uw aandacht.</a:t>
            </a:r>
          </a:p>
        </p:txBody>
      </p:sp>
      <p:pic>
        <p:nvPicPr>
          <p:cNvPr id="8" name="Tijdelijke aanduiding voor inhoud 7">
            <a:extLst>
              <a:ext uri="{FF2B5EF4-FFF2-40B4-BE49-F238E27FC236}">
                <a16:creationId xmlns:a16="http://schemas.microsoft.com/office/drawing/2014/main" xmlns="" id="{BE3C9FC0-860C-436C-8413-B1525229D5C6}"/>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195736" y="2420888"/>
            <a:ext cx="5074150" cy="3383657"/>
          </a:xfrm>
        </p:spPr>
      </p:pic>
    </p:spTree>
    <p:extLst>
      <p:ext uri="{BB962C8B-B14F-4D97-AF65-F5344CB8AC3E}">
        <p14:creationId xmlns:p14="http://schemas.microsoft.com/office/powerpoint/2010/main" val="6063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a:t>Meer informatie.</a:t>
            </a:r>
          </a:p>
        </p:txBody>
      </p:sp>
      <p:sp>
        <p:nvSpPr>
          <p:cNvPr id="3" name="Tijdelijke aanduiding voor inhoud 2">
            <a:extLst>
              <a:ext uri="{FF2B5EF4-FFF2-40B4-BE49-F238E27FC236}">
                <a16:creationId xmlns:a16="http://schemas.microsoft.com/office/drawing/2014/main" xmlns="" id="{60EE223B-7639-48B6-A277-2C4B1DBB574B}"/>
              </a:ext>
            </a:extLst>
          </p:cNvPr>
          <p:cNvSpPr>
            <a:spLocks noGrp="1"/>
          </p:cNvSpPr>
          <p:nvPr>
            <p:ph idx="1"/>
          </p:nvPr>
        </p:nvSpPr>
        <p:spPr/>
        <p:txBody>
          <a:bodyPr/>
          <a:lstStyle/>
          <a:p>
            <a:pPr marL="285750" indent="-285750">
              <a:buFontTx/>
              <a:buChar char="-"/>
            </a:pPr>
            <a:r>
              <a:rPr lang="nl-NL" dirty="0">
                <a:hlinkClick r:id="rId3"/>
              </a:rPr>
              <a:t>www.minderangstbijkanker.nl</a:t>
            </a:r>
            <a:endParaRPr lang="nl-NL" dirty="0"/>
          </a:p>
          <a:p>
            <a:pPr marL="285750" indent="-285750">
              <a:buFontTx/>
              <a:buChar char="-"/>
            </a:pPr>
            <a:endParaRPr lang="nl-NL" dirty="0"/>
          </a:p>
          <a:p>
            <a:pPr marL="285750" indent="-285750">
              <a:buFontTx/>
              <a:buChar char="-"/>
            </a:pPr>
            <a:r>
              <a:rPr lang="nl-NL" dirty="0"/>
              <a:t>Afdeling medische psychologie ZGT.</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spTree>
    <p:extLst>
      <p:ext uri="{BB962C8B-B14F-4D97-AF65-F5344CB8AC3E}">
        <p14:creationId xmlns:p14="http://schemas.microsoft.com/office/powerpoint/2010/main" val="290284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1268413"/>
            <a:ext cx="7313612" cy="792435"/>
          </a:xfrm>
        </p:spPr>
        <p:txBody>
          <a:bodyPr/>
          <a:lstStyle/>
          <a:p>
            <a:pPr algn="ctr"/>
            <a:r>
              <a:rPr lang="nl-NL" sz="2800" b="1" dirty="0"/>
              <a:t>Angst bij borstkanker: ideeën.</a:t>
            </a:r>
          </a:p>
        </p:txBody>
      </p:sp>
      <p:sp>
        <p:nvSpPr>
          <p:cNvPr id="3" name="Tijdelijke aanduiding voor inhoud 2"/>
          <p:cNvSpPr>
            <a:spLocks noGrp="1"/>
          </p:cNvSpPr>
          <p:nvPr>
            <p:ph idx="1"/>
          </p:nvPr>
        </p:nvSpPr>
        <p:spPr/>
        <p:txBody>
          <a:bodyPr/>
          <a:lstStyle/>
          <a:p>
            <a:pPr marL="285750" indent="-285750" algn="ctr">
              <a:buFontTx/>
              <a:buChar char="-"/>
            </a:pPr>
            <a:r>
              <a:rPr lang="nl-NL" dirty="0"/>
              <a:t>Angst hoort er nu eenmaal bij.	????</a:t>
            </a:r>
          </a:p>
          <a:p>
            <a:pPr marL="285750" indent="-285750" algn="ctr">
              <a:buFontTx/>
              <a:buChar char="-"/>
            </a:pPr>
            <a:endParaRPr lang="nl-NL" dirty="0"/>
          </a:p>
          <a:p>
            <a:pPr marL="285750" indent="-285750" algn="ctr">
              <a:buFontTx/>
              <a:buChar char="-"/>
            </a:pPr>
            <a:r>
              <a:rPr lang="nl-NL" dirty="0"/>
              <a:t>Dus je kunt er niets aan doen.	????</a:t>
            </a:r>
          </a:p>
          <a:p>
            <a:pPr marL="285750" indent="-285750" algn="ctr">
              <a:buFontTx/>
              <a:buChar char="-"/>
            </a:pPr>
            <a:endParaRPr lang="nl-NL" dirty="0"/>
          </a:p>
          <a:p>
            <a:pPr marL="285750" indent="-285750" algn="ctr">
              <a:buFontTx/>
              <a:buChar char="-"/>
            </a:pPr>
            <a:r>
              <a:rPr lang="nl-NL" dirty="0"/>
              <a:t>Je moet er mee leren leven.		????</a:t>
            </a:r>
          </a:p>
          <a:p>
            <a:pPr marL="285750" indent="-285750" algn="ctr">
              <a:buFontTx/>
              <a:buChar char="-"/>
            </a:pPr>
            <a:endParaRPr lang="nl-NL" dirty="0"/>
          </a:p>
          <a:p>
            <a:pPr marL="285750" indent="-285750" algn="ctr">
              <a:buFontTx/>
              <a:buChar char="-"/>
            </a:pPr>
            <a:r>
              <a:rPr lang="nl-NL" dirty="0"/>
              <a:t>Je moet het accepteren.		????</a:t>
            </a:r>
          </a:p>
          <a:p>
            <a:pPr marL="285750" indent="-285750" algn="ctr">
              <a:buFontTx/>
              <a:buChar char="-"/>
            </a:pPr>
            <a:endParaRPr lang="nl-NL" sz="2800" dirty="0">
              <a:solidFill>
                <a:srgbClr val="FF0000"/>
              </a:solidFill>
            </a:endParaRPr>
          </a:p>
          <a:p>
            <a:r>
              <a:rPr lang="nl-NL" sz="2800" dirty="0">
                <a:solidFill>
                  <a:srgbClr val="FF0000"/>
                </a:solidFill>
              </a:rPr>
              <a:t>	Hoe dan?			</a:t>
            </a:r>
            <a:r>
              <a:rPr lang="nl-NL" sz="2800" b="1" dirty="0">
                <a:solidFill>
                  <a:srgbClr val="FF0000"/>
                </a:solidFill>
              </a:rPr>
              <a:t>H.O.P.P.A.</a:t>
            </a:r>
          </a:p>
        </p:txBody>
      </p:sp>
      <p:sp>
        <p:nvSpPr>
          <p:cNvPr id="6" name="Pijl: rechts 5">
            <a:extLst>
              <a:ext uri="{FF2B5EF4-FFF2-40B4-BE49-F238E27FC236}">
                <a16:creationId xmlns:a16="http://schemas.microsoft.com/office/drawing/2014/main" xmlns="" id="{054CE61F-A706-4F48-8E5B-6230473C3A00}"/>
              </a:ext>
            </a:extLst>
          </p:cNvPr>
          <p:cNvSpPr/>
          <p:nvPr/>
        </p:nvSpPr>
        <p:spPr bwMode="auto">
          <a:xfrm>
            <a:off x="3563888" y="5445224"/>
            <a:ext cx="1008112"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 typeface="Arial Unicode MS" pitchFamily="34" charset="-128"/>
              <a:buChar char="￭"/>
              <a:tabLst/>
            </a:pPr>
            <a:endParaRPr kumimoji="0" lang="nl-NL" sz="2400" b="0" i="0" u="none" strike="noStrike" cap="none" normalizeH="0" baseline="0">
              <a:ln>
                <a:noFill/>
              </a:ln>
              <a:solidFill>
                <a:srgbClr val="000066"/>
              </a:solidFill>
              <a:effectLst/>
              <a:latin typeface="Verdana" pitchFamily="84" charset="0"/>
              <a:cs typeface="Arial" charset="0"/>
            </a:endParaRPr>
          </a:p>
        </p:txBody>
      </p:sp>
    </p:spTree>
    <p:extLst>
      <p:ext uri="{BB962C8B-B14F-4D97-AF65-F5344CB8AC3E}">
        <p14:creationId xmlns:p14="http://schemas.microsoft.com/office/powerpoint/2010/main" val="112330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2800" b="1" u="sng" dirty="0"/>
              <a:t>H</a:t>
            </a:r>
            <a:r>
              <a:rPr lang="nl-NL" sz="1200" dirty="0"/>
              <a:t>.O.P.P.A.:</a:t>
            </a:r>
            <a:r>
              <a:rPr lang="nl-NL" sz="2800" b="1" dirty="0"/>
              <a:t> Herkennen</a:t>
            </a:r>
          </a:p>
        </p:txBody>
      </p:sp>
      <p:sp>
        <p:nvSpPr>
          <p:cNvPr id="3" name="Tijdelijke aanduiding voor inhoud 2"/>
          <p:cNvSpPr>
            <a:spLocks noGrp="1"/>
          </p:cNvSpPr>
          <p:nvPr>
            <p:ph idx="1"/>
          </p:nvPr>
        </p:nvSpPr>
        <p:spPr/>
        <p:txBody>
          <a:bodyPr/>
          <a:lstStyle/>
          <a:p>
            <a:pPr>
              <a:defRPr/>
            </a:pPr>
            <a:r>
              <a:rPr lang="nl-NL" dirty="0"/>
              <a:t>Angst is een </a:t>
            </a:r>
            <a:r>
              <a:rPr lang="nl-NL" b="1" u="sng" dirty="0"/>
              <a:t>normale reactie</a:t>
            </a:r>
            <a:r>
              <a:rPr lang="nl-NL" i="1" u="sng" dirty="0"/>
              <a:t> </a:t>
            </a:r>
            <a:r>
              <a:rPr lang="nl-NL" dirty="0"/>
              <a:t>van het </a:t>
            </a:r>
            <a:r>
              <a:rPr lang="nl-NL" b="1" u="sng" dirty="0"/>
              <a:t>lichaam</a:t>
            </a:r>
            <a:r>
              <a:rPr lang="nl-NL" dirty="0"/>
              <a:t> en de </a:t>
            </a:r>
            <a:r>
              <a:rPr lang="nl-NL" b="1" u="sng" dirty="0"/>
              <a:t>geest</a:t>
            </a:r>
            <a:r>
              <a:rPr lang="nl-NL" dirty="0"/>
              <a:t> op een </a:t>
            </a:r>
            <a:r>
              <a:rPr lang="nl-NL" b="1" u="sng" dirty="0"/>
              <a:t>bedreigende situatie</a:t>
            </a:r>
            <a:r>
              <a:rPr lang="nl-NL" dirty="0"/>
              <a:t>.</a:t>
            </a:r>
          </a:p>
          <a:p>
            <a:pPr>
              <a:defRPr/>
            </a:pPr>
            <a:endParaRPr lang="nl-NL" dirty="0"/>
          </a:p>
          <a:p>
            <a:pPr>
              <a:defRPr/>
            </a:pPr>
            <a:r>
              <a:rPr lang="nl-NL" dirty="0"/>
              <a:t>Drie verschillende reacties:</a:t>
            </a:r>
          </a:p>
          <a:p>
            <a:pPr>
              <a:defRPr/>
            </a:pPr>
            <a:endParaRPr lang="nl-NL" dirty="0"/>
          </a:p>
          <a:p>
            <a:pPr marL="285750" indent="-285750">
              <a:buFontTx/>
              <a:buChar char="-"/>
              <a:defRPr/>
            </a:pPr>
            <a:r>
              <a:rPr lang="nl-NL" dirty="0"/>
              <a:t>Vechten</a:t>
            </a:r>
          </a:p>
          <a:p>
            <a:pPr marL="285750" indent="-285750">
              <a:buFontTx/>
              <a:buChar char="-"/>
              <a:defRPr/>
            </a:pPr>
            <a:r>
              <a:rPr lang="nl-NL" dirty="0"/>
              <a:t>Vluchten</a:t>
            </a:r>
          </a:p>
          <a:p>
            <a:pPr marL="285750" indent="-285750">
              <a:buFontTx/>
              <a:buChar char="-"/>
              <a:defRPr/>
            </a:pPr>
            <a:r>
              <a:rPr lang="nl-NL" dirty="0" smtClean="0"/>
              <a:t>Verstijven</a:t>
            </a:r>
            <a:endParaRPr lang="nl-NL" dirty="0"/>
          </a:p>
          <a:p>
            <a:pPr marL="285750" indent="-285750">
              <a:buFontTx/>
              <a:buChar char="-"/>
              <a:defRPr/>
            </a:pPr>
            <a:endParaRPr lang="nl-NL" dirty="0"/>
          </a:p>
        </p:txBody>
      </p:sp>
      <p:pic>
        <p:nvPicPr>
          <p:cNvPr id="5" name="Afbeelding 4">
            <a:extLst>
              <a:ext uri="{FF2B5EF4-FFF2-40B4-BE49-F238E27FC236}">
                <a16:creationId xmlns:a16="http://schemas.microsoft.com/office/drawing/2014/main" xmlns="" id="{FDA667AC-16B5-4D47-801E-C89B5C0E6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861048"/>
            <a:ext cx="3840912" cy="2592288"/>
          </a:xfrm>
          <a:prstGeom prst="rect">
            <a:avLst/>
          </a:prstGeom>
        </p:spPr>
      </p:pic>
    </p:spTree>
    <p:extLst>
      <p:ext uri="{BB962C8B-B14F-4D97-AF65-F5344CB8AC3E}">
        <p14:creationId xmlns:p14="http://schemas.microsoft.com/office/powerpoint/2010/main" val="420278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792" y="1340768"/>
            <a:ext cx="7313612" cy="576064"/>
          </a:xfrm>
        </p:spPr>
        <p:txBody>
          <a:bodyPr/>
          <a:lstStyle/>
          <a:p>
            <a:pPr algn="ctr"/>
            <a:r>
              <a:rPr lang="nl-NL" sz="2800" b="1" u="sng" dirty="0"/>
              <a:t>H</a:t>
            </a:r>
            <a:r>
              <a:rPr lang="nl-NL" sz="1200" dirty="0"/>
              <a:t>.O.P.P.A.:</a:t>
            </a:r>
            <a:r>
              <a:rPr lang="nl-NL" sz="2800" b="1" dirty="0"/>
              <a:t> Herkennen</a:t>
            </a:r>
            <a:r>
              <a:rPr lang="nl-NL" dirty="0"/>
              <a:t>	</a:t>
            </a:r>
          </a:p>
        </p:txBody>
      </p:sp>
      <p:pic>
        <p:nvPicPr>
          <p:cNvPr id="3" name="Tijdelijke aanduiding voor inhoud 2">
            <a:extLst>
              <a:ext uri="{FF2B5EF4-FFF2-40B4-BE49-F238E27FC236}">
                <a16:creationId xmlns:a16="http://schemas.microsoft.com/office/drawing/2014/main" xmlns="" id="{7D9B465C-21D4-46B7-A58F-228D48F26E9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206924" y="2060575"/>
            <a:ext cx="3690339" cy="3671888"/>
          </a:xfrm>
        </p:spPr>
      </p:pic>
    </p:spTree>
    <p:extLst>
      <p:ext uri="{BB962C8B-B14F-4D97-AF65-F5344CB8AC3E}">
        <p14:creationId xmlns:p14="http://schemas.microsoft.com/office/powerpoint/2010/main" val="311486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340768"/>
            <a:ext cx="7313612" cy="576014"/>
          </a:xfrm>
        </p:spPr>
        <p:txBody>
          <a:bodyPr/>
          <a:lstStyle/>
          <a:p>
            <a:pPr algn="ctr"/>
            <a:r>
              <a:rPr lang="nl-NL" sz="2800" b="1" u="sng" dirty="0"/>
              <a:t>H</a:t>
            </a:r>
            <a:r>
              <a:rPr lang="nl-NL" sz="1200" dirty="0"/>
              <a:t>.O.P.P.A.:</a:t>
            </a:r>
            <a:r>
              <a:rPr lang="nl-NL" sz="1200" b="1" dirty="0"/>
              <a:t> </a:t>
            </a:r>
            <a:r>
              <a:rPr lang="nl-NL" sz="2800" b="1" dirty="0"/>
              <a:t>Herkennen</a:t>
            </a:r>
            <a:endParaRPr lang="nl-NL" sz="2800" dirty="0"/>
          </a:p>
        </p:txBody>
      </p:sp>
      <p:pic>
        <p:nvPicPr>
          <p:cNvPr id="12" name="Tijdelijke aanduiding voor inhoud 11">
            <a:extLst>
              <a:ext uri="{FF2B5EF4-FFF2-40B4-BE49-F238E27FC236}">
                <a16:creationId xmlns:a16="http://schemas.microsoft.com/office/drawing/2014/main" xmlns="" id="{E8913BD1-5C01-4202-9E33-F75DF3ECAB7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264933" y="2204864"/>
            <a:ext cx="2967490" cy="3887788"/>
          </a:xfrm>
        </p:spPr>
      </p:pic>
      <p:sp>
        <p:nvSpPr>
          <p:cNvPr id="15" name="Tekstvak 14">
            <a:extLst>
              <a:ext uri="{FF2B5EF4-FFF2-40B4-BE49-F238E27FC236}">
                <a16:creationId xmlns:a16="http://schemas.microsoft.com/office/drawing/2014/main" xmlns="" id="{B05D2680-DFC5-4024-93B3-48C7EE6102F7}"/>
              </a:ext>
            </a:extLst>
          </p:cNvPr>
          <p:cNvSpPr txBox="1"/>
          <p:nvPr/>
        </p:nvSpPr>
        <p:spPr>
          <a:xfrm>
            <a:off x="4932040" y="2379043"/>
            <a:ext cx="2993132" cy="3539430"/>
          </a:xfrm>
          <a:prstGeom prst="rect">
            <a:avLst/>
          </a:prstGeom>
          <a:noFill/>
        </p:spPr>
        <p:txBody>
          <a:bodyPr wrap="square" rtlCol="0">
            <a:spAutoFit/>
          </a:bodyPr>
          <a:lstStyle/>
          <a:p>
            <a:pPr algn="ctr">
              <a:buNone/>
            </a:pPr>
            <a:r>
              <a:rPr lang="nl-NL" sz="2000" dirty="0">
                <a:solidFill>
                  <a:srgbClr val="FF0000"/>
                </a:solidFill>
              </a:rPr>
              <a:t>Hoe goed ken je jezelf?</a:t>
            </a:r>
          </a:p>
          <a:p>
            <a:pPr algn="ctr">
              <a:buNone/>
            </a:pPr>
            <a:endParaRPr lang="nl-NL" sz="2000" dirty="0">
              <a:solidFill>
                <a:srgbClr val="FF0000"/>
              </a:solidFill>
            </a:endParaRPr>
          </a:p>
          <a:p>
            <a:r>
              <a:rPr lang="nl-NL" sz="1600" dirty="0"/>
              <a:t>Welke reacties op angst zijn kenmerkend voor jou?</a:t>
            </a:r>
          </a:p>
          <a:p>
            <a:pPr>
              <a:buNone/>
            </a:pPr>
            <a:r>
              <a:rPr lang="nl-NL" sz="1600" dirty="0"/>
              <a:t> </a:t>
            </a:r>
          </a:p>
          <a:p>
            <a:r>
              <a:rPr lang="nl-NL" sz="1600" dirty="0"/>
              <a:t>Wat past bij jou?</a:t>
            </a:r>
          </a:p>
          <a:p>
            <a:endParaRPr lang="nl-NL" sz="1600" dirty="0"/>
          </a:p>
          <a:p>
            <a:r>
              <a:rPr lang="nl-NL" sz="1600" dirty="0" smtClean="0"/>
              <a:t>Misschien </a:t>
            </a:r>
            <a:r>
              <a:rPr lang="nl-NL" sz="1600" dirty="0"/>
              <a:t>zijn er wel reacties </a:t>
            </a:r>
            <a:r>
              <a:rPr lang="nl-NL" sz="1600" dirty="0" smtClean="0"/>
              <a:t>waarvan </a:t>
            </a:r>
            <a:r>
              <a:rPr lang="nl-NL" sz="1600" dirty="0"/>
              <a:t>je niet wist dat die bij jou zouden optreden?</a:t>
            </a:r>
          </a:p>
        </p:txBody>
      </p:sp>
    </p:spTree>
    <p:extLst>
      <p:ext uri="{BB962C8B-B14F-4D97-AF65-F5344CB8AC3E}">
        <p14:creationId xmlns:p14="http://schemas.microsoft.com/office/powerpoint/2010/main" val="22330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 calcmode="lin" valueType="num">
                                      <p:cBhvr additive="base">
                                        <p:cTn id="1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anim calcmode="lin" valueType="num">
                                      <p:cBhvr additive="base">
                                        <p:cTn id="19"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2800" b="1" u="sng" dirty="0"/>
              <a:t>H</a:t>
            </a:r>
            <a:r>
              <a:rPr lang="nl-NL" sz="1200" dirty="0"/>
              <a:t>.O.P.P.A.:</a:t>
            </a:r>
            <a:r>
              <a:rPr lang="nl-NL" sz="2800" b="1" dirty="0"/>
              <a:t> Herkennen</a:t>
            </a:r>
            <a:endParaRPr lang="nl-NL" sz="2800" dirty="0"/>
          </a:p>
        </p:txBody>
      </p:sp>
      <p:sp>
        <p:nvSpPr>
          <p:cNvPr id="3" name="Content Placeholder 2"/>
          <p:cNvSpPr>
            <a:spLocks noGrp="1"/>
          </p:cNvSpPr>
          <p:nvPr>
            <p:ph idx="1"/>
          </p:nvPr>
        </p:nvSpPr>
        <p:spPr>
          <a:xfrm>
            <a:off x="611188" y="2420939"/>
            <a:ext cx="7313612" cy="3600350"/>
          </a:xfrm>
        </p:spPr>
        <p:txBody>
          <a:bodyPr/>
          <a:lstStyle/>
          <a:p>
            <a:r>
              <a:rPr lang="nl-NL" dirty="0"/>
              <a:t>Samenvatting:</a:t>
            </a:r>
          </a:p>
          <a:p>
            <a:endParaRPr lang="nl-NL" dirty="0"/>
          </a:p>
          <a:p>
            <a:pPr marL="285750" indent="-285750">
              <a:buFontTx/>
              <a:buChar char="-"/>
            </a:pPr>
            <a:r>
              <a:rPr lang="nl-NL" dirty="0"/>
              <a:t>Weten hoe angst werkt;</a:t>
            </a:r>
          </a:p>
          <a:p>
            <a:pPr marL="285750" indent="-285750">
              <a:buFontTx/>
              <a:buChar char="-"/>
            </a:pPr>
            <a:endParaRPr lang="nl-NL" dirty="0"/>
          </a:p>
          <a:p>
            <a:pPr marL="285750" indent="-285750">
              <a:buFontTx/>
              <a:buChar char="-"/>
            </a:pPr>
            <a:r>
              <a:rPr lang="nl-NL" dirty="0"/>
              <a:t>Weten hoe angst zich bij jou openbaart (soms heel verpakt). </a:t>
            </a:r>
          </a:p>
          <a:p>
            <a:endParaRPr lang="nl-NL" dirty="0"/>
          </a:p>
        </p:txBody>
      </p:sp>
    </p:spTree>
    <p:extLst>
      <p:ext uri="{BB962C8B-B14F-4D97-AF65-F5344CB8AC3E}">
        <p14:creationId xmlns:p14="http://schemas.microsoft.com/office/powerpoint/2010/main" val="2096196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a:t>
            </a:r>
            <a:r>
              <a:rPr lang="nl-NL" sz="2800" dirty="0"/>
              <a:t>.O.</a:t>
            </a:r>
            <a:r>
              <a:rPr lang="nl-NL" sz="1200" dirty="0"/>
              <a:t>P.P.A.:</a:t>
            </a:r>
            <a:r>
              <a:rPr lang="nl-NL" sz="2800" b="1" dirty="0"/>
              <a:t> Onderzoeken</a:t>
            </a:r>
            <a:endParaRPr lang="nl-NL" sz="2800" dirty="0"/>
          </a:p>
        </p:txBody>
      </p:sp>
      <p:sp>
        <p:nvSpPr>
          <p:cNvPr id="3" name="Content Placeholder 2"/>
          <p:cNvSpPr>
            <a:spLocks noGrp="1"/>
          </p:cNvSpPr>
          <p:nvPr>
            <p:ph idx="1"/>
          </p:nvPr>
        </p:nvSpPr>
        <p:spPr>
          <a:xfrm>
            <a:off x="611188" y="2420939"/>
            <a:ext cx="7313612" cy="3600350"/>
          </a:xfrm>
        </p:spPr>
        <p:txBody>
          <a:bodyPr/>
          <a:lstStyle/>
          <a:p>
            <a:r>
              <a:rPr lang="nl-NL" u="sng" dirty="0"/>
              <a:t>Twee</a:t>
            </a:r>
            <a:r>
              <a:rPr lang="nl-NL" dirty="0"/>
              <a:t> belangrijke vragen:</a:t>
            </a:r>
          </a:p>
          <a:p>
            <a:endParaRPr lang="nl-NL" dirty="0"/>
          </a:p>
          <a:p>
            <a:endParaRPr lang="nl-NL" dirty="0"/>
          </a:p>
          <a:p>
            <a:pPr marL="1227138" lvl="2" indent="-342900">
              <a:buFont typeface="+mj-lt"/>
              <a:buAutoNum type="arabicPeriod"/>
            </a:pPr>
            <a:r>
              <a:rPr lang="nl-NL" b="1" u="sng" dirty="0"/>
              <a:t>Waarvoor</a:t>
            </a:r>
            <a:r>
              <a:rPr lang="nl-NL" dirty="0"/>
              <a:t> ben je eigenlijk bang?</a:t>
            </a:r>
          </a:p>
          <a:p>
            <a:pPr marL="1227138" lvl="2" indent="-342900">
              <a:buFont typeface="+mj-lt"/>
              <a:buAutoNum type="arabicPeriod"/>
            </a:pPr>
            <a:endParaRPr lang="nl-NL" dirty="0"/>
          </a:p>
          <a:p>
            <a:pPr marL="1227138" lvl="2" indent="-342900">
              <a:buFont typeface="+mj-lt"/>
              <a:buAutoNum type="arabicPeriod"/>
            </a:pPr>
            <a:r>
              <a:rPr lang="nl-NL" b="1" u="sng" dirty="0"/>
              <a:t>Wanneer</a:t>
            </a:r>
            <a:r>
              <a:rPr lang="nl-NL" dirty="0"/>
              <a:t> ben je bang? </a:t>
            </a:r>
          </a:p>
          <a:p>
            <a:endParaRPr lang="nl-NL" dirty="0"/>
          </a:p>
        </p:txBody>
      </p:sp>
    </p:spTree>
    <p:extLst>
      <p:ext uri="{BB962C8B-B14F-4D97-AF65-F5344CB8AC3E}">
        <p14:creationId xmlns:p14="http://schemas.microsoft.com/office/powerpoint/2010/main" val="26633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341488"/>
            <a:ext cx="7313612" cy="719362"/>
          </a:xfrm>
        </p:spPr>
        <p:txBody>
          <a:bodyPr/>
          <a:lstStyle/>
          <a:p>
            <a:pPr algn="ctr"/>
            <a:r>
              <a:rPr lang="nl-NL" sz="1200" dirty="0"/>
              <a:t>H</a:t>
            </a:r>
            <a:r>
              <a:rPr lang="nl-NL" sz="2800" dirty="0"/>
              <a:t>.O.</a:t>
            </a:r>
            <a:r>
              <a:rPr lang="nl-NL" sz="1200" dirty="0"/>
              <a:t>P.P.A.:</a:t>
            </a:r>
            <a:r>
              <a:rPr lang="nl-NL" sz="2800" b="1" dirty="0"/>
              <a:t> Onderzoeken</a:t>
            </a:r>
            <a:endParaRPr lang="nl-NL" sz="2800" dirty="0"/>
          </a:p>
        </p:txBody>
      </p:sp>
      <p:sp>
        <p:nvSpPr>
          <p:cNvPr id="3" name="Content Placeholder 2"/>
          <p:cNvSpPr>
            <a:spLocks noGrp="1"/>
          </p:cNvSpPr>
          <p:nvPr>
            <p:ph idx="1"/>
          </p:nvPr>
        </p:nvSpPr>
        <p:spPr>
          <a:xfrm>
            <a:off x="611188" y="2420939"/>
            <a:ext cx="7313612" cy="3600350"/>
          </a:xfrm>
        </p:spPr>
        <p:txBody>
          <a:bodyPr/>
          <a:lstStyle/>
          <a:p>
            <a:pPr marL="1227138" lvl="2" indent="-342900">
              <a:buFont typeface="+mj-lt"/>
              <a:buAutoNum type="arabicPeriod"/>
            </a:pPr>
            <a:r>
              <a:rPr lang="nl-NL" b="1" u="sng" dirty="0"/>
              <a:t>Waarvoor</a:t>
            </a:r>
            <a:r>
              <a:rPr lang="nl-NL" dirty="0"/>
              <a:t> ben je eigenlijk bang?</a:t>
            </a:r>
          </a:p>
          <a:p>
            <a:pPr lvl="2" indent="0">
              <a:buNone/>
            </a:pPr>
            <a:endParaRPr lang="nl-NL" dirty="0"/>
          </a:p>
          <a:p>
            <a:pPr marL="1169988" lvl="2" indent="-285750">
              <a:buFontTx/>
              <a:buChar char="-"/>
            </a:pPr>
            <a:r>
              <a:rPr lang="nl-NL" dirty="0"/>
              <a:t>Bang voor het onbekende;</a:t>
            </a:r>
          </a:p>
          <a:p>
            <a:pPr marL="1169988" lvl="2" indent="-285750">
              <a:buFontTx/>
              <a:buChar char="-"/>
            </a:pPr>
            <a:r>
              <a:rPr lang="nl-NL" dirty="0"/>
              <a:t>Bang voor verandering;</a:t>
            </a:r>
          </a:p>
          <a:p>
            <a:pPr marL="1169988" lvl="2" indent="-285750">
              <a:buFontTx/>
              <a:buChar char="-"/>
            </a:pPr>
            <a:r>
              <a:rPr lang="nl-NL" dirty="0"/>
              <a:t>Bang voor aftakeling;</a:t>
            </a:r>
          </a:p>
          <a:p>
            <a:pPr marL="1169988" lvl="2" indent="-285750">
              <a:buFontTx/>
              <a:buChar char="-"/>
            </a:pPr>
            <a:r>
              <a:rPr lang="nl-NL" dirty="0"/>
              <a:t>Bang voor pijn;</a:t>
            </a:r>
          </a:p>
          <a:p>
            <a:pPr marL="1169988" lvl="2" indent="-285750">
              <a:buFontTx/>
              <a:buChar char="-"/>
            </a:pPr>
            <a:r>
              <a:rPr lang="nl-NL" dirty="0"/>
              <a:t>Bang voor verlies van je plek thuis, op het werk;</a:t>
            </a:r>
          </a:p>
          <a:p>
            <a:pPr marL="1169988" lvl="2" indent="-285750">
              <a:buFontTx/>
              <a:buChar char="-"/>
            </a:pPr>
            <a:r>
              <a:rPr lang="nl-NL" dirty="0"/>
              <a:t>Bang voor de dood;</a:t>
            </a:r>
          </a:p>
          <a:p>
            <a:pPr marL="1169988" lvl="2" indent="-285750">
              <a:buFontTx/>
              <a:buChar char="-"/>
            </a:pPr>
            <a:r>
              <a:rPr lang="nl-NL" dirty="0"/>
              <a:t>Bang voor……?</a:t>
            </a:r>
          </a:p>
        </p:txBody>
      </p:sp>
    </p:spTree>
    <p:extLst>
      <p:ext uri="{BB962C8B-B14F-4D97-AF65-F5344CB8AC3E}">
        <p14:creationId xmlns:p14="http://schemas.microsoft.com/office/powerpoint/2010/main" val="15656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ereferatencyclusMarije">
  <a:themeElements>
    <a:clrScheme name="">
      <a:dk1>
        <a:srgbClr val="000066"/>
      </a:dk1>
      <a:lt1>
        <a:srgbClr val="FFFFFF"/>
      </a:lt1>
      <a:dk2>
        <a:srgbClr val="000066"/>
      </a:dk2>
      <a:lt2>
        <a:srgbClr val="808080"/>
      </a:lt2>
      <a:accent1>
        <a:srgbClr val="99CCFF"/>
      </a:accent1>
      <a:accent2>
        <a:srgbClr val="CCCCFF"/>
      </a:accent2>
      <a:accent3>
        <a:srgbClr val="FFFFFF"/>
      </a:accent3>
      <a:accent4>
        <a:srgbClr val="000056"/>
      </a:accent4>
      <a:accent5>
        <a:srgbClr val="CAE2FF"/>
      </a:accent5>
      <a:accent6>
        <a:srgbClr val="B9B9E7"/>
      </a:accent6>
      <a:hlink>
        <a:srgbClr val="3333CC"/>
      </a:hlink>
      <a:folHlink>
        <a:srgbClr val="AF67FF"/>
      </a:folHlink>
    </a:clrScheme>
    <a:fontScheme name="default">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 typeface="Arial Unicode MS" pitchFamily="34" charset="-128"/>
          <a:buChar char="￭"/>
          <a:tabLst/>
          <a:defRPr kumimoji="0" lang="nl-NL" altLang="nl-NL" sz="2400" b="0" i="0" u="none" strike="noStrike" cap="none" normalizeH="0" baseline="0" smtClean="0">
            <a:ln>
              <a:noFill/>
            </a:ln>
            <a:solidFill>
              <a:srgbClr val="000066"/>
            </a:solidFill>
            <a:effectLst/>
            <a:latin typeface="Verdana" pitchFamily="8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 typeface="Arial Unicode MS" pitchFamily="34" charset="-128"/>
          <a:buChar char="￭"/>
          <a:tabLst/>
          <a:defRPr kumimoji="0" lang="nl-NL" altLang="nl-NL" sz="2400" b="0" i="0" u="none" strike="noStrike" cap="none" normalizeH="0" baseline="0" smtClean="0">
            <a:ln>
              <a:noFill/>
            </a:ln>
            <a:solidFill>
              <a:srgbClr val="000066"/>
            </a:solidFill>
            <a:effectLst/>
            <a:latin typeface="Verdana" pitchFamily="84" charset="0"/>
            <a:cs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0000"/>
        </a:dk2>
        <a:lt2>
          <a:srgbClr val="969696"/>
        </a:lt2>
        <a:accent1>
          <a:srgbClr val="FFFFFF"/>
        </a:accent1>
        <a:accent2>
          <a:srgbClr val="FFCC66"/>
        </a:accent2>
        <a:accent3>
          <a:srgbClr val="FFFFFF"/>
        </a:accent3>
        <a:accent4>
          <a:srgbClr val="000000"/>
        </a:accent4>
        <a:accent5>
          <a:srgbClr val="FFFFFF"/>
        </a:accent5>
        <a:accent6>
          <a:srgbClr val="E7B95C"/>
        </a:accent6>
        <a:hlink>
          <a:srgbClr val="FFFF00"/>
        </a:hlink>
        <a:folHlink>
          <a:srgbClr val="808080"/>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FFFFFF"/>
        </a:dk2>
        <a:lt2>
          <a:srgbClr val="969696"/>
        </a:lt2>
        <a:accent1>
          <a:srgbClr val="808080"/>
        </a:accent1>
        <a:accent2>
          <a:srgbClr val="FFFF66"/>
        </a:accent2>
        <a:accent3>
          <a:srgbClr val="FFFFFF"/>
        </a:accent3>
        <a:accent4>
          <a:srgbClr val="000000"/>
        </a:accent4>
        <a:accent5>
          <a:srgbClr val="C0C0C0"/>
        </a:accent5>
        <a:accent6>
          <a:srgbClr val="E7E75C"/>
        </a:accent6>
        <a:hlink>
          <a:srgbClr val="5F5F5F"/>
        </a:hlink>
        <a:folHlink>
          <a:srgbClr val="FFFF99"/>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FFFFFF"/>
        </a:dk2>
        <a:lt2>
          <a:srgbClr val="969696"/>
        </a:lt2>
        <a:accent1>
          <a:srgbClr val="808080"/>
        </a:accent1>
        <a:accent2>
          <a:srgbClr val="FFFF00"/>
        </a:accent2>
        <a:accent3>
          <a:srgbClr val="FFFFFF"/>
        </a:accent3>
        <a:accent4>
          <a:srgbClr val="000000"/>
        </a:accent4>
        <a:accent5>
          <a:srgbClr val="C0C0C0"/>
        </a:accent5>
        <a:accent6>
          <a:srgbClr val="E7E700"/>
        </a:accent6>
        <a:hlink>
          <a:srgbClr val="5F5F5F"/>
        </a:hlink>
        <a:folHlink>
          <a:srgbClr val="FF9900"/>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0000"/>
        </a:dk2>
        <a:lt2>
          <a:srgbClr val="969696"/>
        </a:lt2>
        <a:accent1>
          <a:srgbClr val="808080"/>
        </a:accent1>
        <a:accent2>
          <a:srgbClr val="FFFF00"/>
        </a:accent2>
        <a:accent3>
          <a:srgbClr val="FFFFFF"/>
        </a:accent3>
        <a:accent4>
          <a:srgbClr val="000000"/>
        </a:accent4>
        <a:accent5>
          <a:srgbClr val="C0C0C0"/>
        </a:accent5>
        <a:accent6>
          <a:srgbClr val="E7E700"/>
        </a:accent6>
        <a:hlink>
          <a:srgbClr val="5F5F5F"/>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PresentatiereferatencyclusMarije</Template>
  <TotalTime>2159</TotalTime>
  <Words>1173</Words>
  <Application>Microsoft Office PowerPoint</Application>
  <PresentationFormat>Diavoorstelling (4:3)</PresentationFormat>
  <Paragraphs>245</Paragraphs>
  <Slides>24</Slides>
  <Notes>24</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PresentatiereferatencyclusMarije</vt:lpstr>
      <vt:lpstr>Angst bij borstkanker</vt:lpstr>
      <vt:lpstr>Angst bij borstkanker </vt:lpstr>
      <vt:lpstr>Angst bij borstkanker: ideeën.</vt:lpstr>
      <vt:lpstr>H.O.P.P.A.: Herkennen</vt:lpstr>
      <vt:lpstr>H.O.P.P.A.: Herkennen </vt:lpstr>
      <vt:lpstr>H.O.P.P.A.: Herkennen</vt:lpstr>
      <vt:lpstr>H.O.P.P.A.: Herkennen</vt:lpstr>
      <vt:lpstr>H.O.P.P.A.: Onderzoeken</vt:lpstr>
      <vt:lpstr>H.O.P.P.A.: Onderzoeken</vt:lpstr>
      <vt:lpstr>H.O.P.P.A.: Onderzoeken</vt:lpstr>
      <vt:lpstr>H.O.P.P.A.: Onderzoeken</vt:lpstr>
      <vt:lpstr>H.O.P.P.A.: Praten</vt:lpstr>
      <vt:lpstr>H.O.P.P.A.: Praten</vt:lpstr>
      <vt:lpstr>H.O.P.P.A.: Praten</vt:lpstr>
      <vt:lpstr>H.O.P.P.A.: Proberen</vt:lpstr>
      <vt:lpstr>H.O.P.P.A.: Proberen</vt:lpstr>
      <vt:lpstr>H.O.P.P.A.: Proberen</vt:lpstr>
      <vt:lpstr>H.O.P.P.A.: Accepteren</vt:lpstr>
      <vt:lpstr>H.O.P.P.A.: Accepteren</vt:lpstr>
      <vt:lpstr>H.O.P.P.A.: Accepteren</vt:lpstr>
      <vt:lpstr>H.O.P.P.A.: Accepteren</vt:lpstr>
      <vt:lpstr>Angst bij borstkanker </vt:lpstr>
      <vt:lpstr>Bedankt voor uw aandacht.</vt:lpstr>
      <vt:lpstr>Meer informatie.</vt:lpstr>
    </vt:vector>
  </TitlesOfParts>
  <Company>ZGT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“Ellemenno”  Over de invloed van muziek op de werkgeheugenfunctie  bij patiënten met MCI en Alzheimer dementie</dc:title>
  <dc:creator>Roelofs, S,</dc:creator>
  <cp:lastModifiedBy>de Pruyssenaere de la Woestijne, M.</cp:lastModifiedBy>
  <cp:revision>146</cp:revision>
  <cp:lastPrinted>2016-09-13T15:10:25Z</cp:lastPrinted>
  <dcterms:created xsi:type="dcterms:W3CDTF">2016-08-01T07:25:48Z</dcterms:created>
  <dcterms:modified xsi:type="dcterms:W3CDTF">2019-11-04T08:42:12Z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igenaar">
    <vt:lpwstr>DJVDB</vt:lpwstr>
  </property>
</Properties>
</file>